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42" r:id="rId3"/>
    <p:sldId id="343" r:id="rId4"/>
    <p:sldId id="344" r:id="rId5"/>
    <p:sldId id="34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A-544A-A8E5-995F398182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Sheet5!$N$311:$R$311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A-544A-A8E5-995F3981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2027840"/>
        <c:axId val="1552496240"/>
      </c:barChart>
      <c:catAx>
        <c:axId val="15520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496240"/>
        <c:crosses val="autoZero"/>
        <c:auto val="1"/>
        <c:lblAlgn val="ctr"/>
        <c:lblOffset val="100"/>
        <c:noMultiLvlLbl val="0"/>
      </c:catAx>
      <c:valAx>
        <c:axId val="15524962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027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A-EC4C-829C-5DB378197D63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Sheet5!$S$318:$W$318</c:f>
              <c:strCache>
                <c:ptCount val="5"/>
                <c:pt idx="0">
                  <c:v>Paraguay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Sheet5!$S$323:$W$323</c:f>
              <c:numCache>
                <c:formatCode>General</c:formatCode>
                <c:ptCount val="5"/>
                <c:pt idx="0">
                  <c:v>0.5</c:v>
                </c:pt>
                <c:pt idx="1">
                  <c:v>1.9696969696969697</c:v>
                </c:pt>
                <c:pt idx="2">
                  <c:v>1.984375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A-EC4C-829C-5DB378197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4319152"/>
        <c:axId val="1167826384"/>
      </c:barChart>
      <c:catAx>
        <c:axId val="139431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26384"/>
        <c:crosses val="autoZero"/>
        <c:auto val="1"/>
        <c:lblAlgn val="ctr"/>
        <c:lblOffset val="100"/>
        <c:noMultiLvlLbl val="0"/>
      </c:catAx>
      <c:valAx>
        <c:axId val="11678263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3191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Sheet5!$S$318</c:f>
              <c:strCache>
                <c:ptCount val="1"/>
                <c:pt idx="0">
                  <c:v>Paraguay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Sheet5!$R$319:$R$323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Sheet5!$S$319:$S$323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F-8141-9026-862BD8145E7D}"/>
            </c:ext>
          </c:extLst>
        </c:ser>
        <c:ser>
          <c:idx val="1"/>
          <c:order val="1"/>
          <c:tx>
            <c:strRef>
              <c:f>Sheet5!$T$318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Sheet5!$R$319:$R$323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Sheet5!$T$319:$T$323</c:f>
              <c:numCache>
                <c:formatCode>General</c:formatCode>
                <c:ptCount val="5"/>
                <c:pt idx="0">
                  <c:v>2.5454545454545454</c:v>
                </c:pt>
                <c:pt idx="1">
                  <c:v>0.3235294117647059</c:v>
                </c:pt>
                <c:pt idx="2">
                  <c:v>1.6</c:v>
                </c:pt>
                <c:pt idx="3">
                  <c:v>3.2857142857142856</c:v>
                </c:pt>
                <c:pt idx="4">
                  <c:v>1.9696969696969697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F-8141-9026-862BD8145E7D}"/>
            </c:ext>
          </c:extLst>
        </c:ser>
        <c:ser>
          <c:idx val="2"/>
          <c:order val="2"/>
          <c:tx>
            <c:strRef>
              <c:f>Sheet5!$U$318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Sheet5!$R$319:$R$323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Sheet5!$U$319:$U$323</c:f>
              <c:numCache>
                <c:formatCode>General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F-8141-9026-862BD8145E7D}"/>
            </c:ext>
          </c:extLst>
        </c:ser>
        <c:ser>
          <c:idx val="3"/>
          <c:order val="3"/>
          <c:tx>
            <c:strRef>
              <c:f>Sheet5!$V$318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Sheet5!$R$319:$R$323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Sheet5!$V$319:$V$323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CF-8141-9026-862BD8145E7D}"/>
            </c:ext>
          </c:extLst>
        </c:ser>
        <c:ser>
          <c:idx val="4"/>
          <c:order val="4"/>
          <c:tx>
            <c:strRef>
              <c:f>Sheet5!$W$318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Sheet5!$R$319:$R$323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Sheet5!$W$319:$W$323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F-8141-9026-862BD8145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3657488"/>
        <c:axId val="1343659200"/>
      </c:barChart>
      <c:catAx>
        <c:axId val="13436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659200"/>
        <c:crosses val="autoZero"/>
        <c:auto val="1"/>
        <c:lblAlgn val="ctr"/>
        <c:lblOffset val="100"/>
        <c:noMultiLvlLbl val="0"/>
      </c:catAx>
      <c:valAx>
        <c:axId val="13436592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657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Sheet5!$M$307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Sheet5!$N$307:$R$307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8-B74B-B785-0C063ACE95B6}"/>
            </c:ext>
          </c:extLst>
        </c:ser>
        <c:ser>
          <c:idx val="1"/>
          <c:order val="1"/>
          <c:tx>
            <c:strRef>
              <c:f>Sheet5!$M$308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Sheet5!$N$308:$R$308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8-B74B-B785-0C063ACE95B6}"/>
            </c:ext>
          </c:extLst>
        </c:ser>
        <c:ser>
          <c:idx val="2"/>
          <c:order val="2"/>
          <c:tx>
            <c:strRef>
              <c:f>Sheet5!$M$309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Sheet5!$N$309:$R$309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8-B74B-B785-0C063ACE95B6}"/>
            </c:ext>
          </c:extLst>
        </c:ser>
        <c:ser>
          <c:idx val="3"/>
          <c:order val="3"/>
          <c:tx>
            <c:strRef>
              <c:f>Sheet5!$M$310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Sheet5!$N$310:$R$310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8-B74B-B785-0C063ACE95B6}"/>
            </c:ext>
          </c:extLst>
        </c:ser>
        <c:ser>
          <c:idx val="4"/>
          <c:order val="4"/>
          <c:tx>
            <c:strRef>
              <c:f>Sheet5!$M$311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Sheet5!$N$306:$R$306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Sheet5!$N$311:$R$311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8-B74B-B785-0C063ACE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7842576"/>
        <c:axId val="1167725296"/>
      </c:barChart>
      <c:catAx>
        <c:axId val="116784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725296"/>
        <c:crosses val="autoZero"/>
        <c:auto val="1"/>
        <c:lblAlgn val="ctr"/>
        <c:lblOffset val="100"/>
        <c:noMultiLvlLbl val="0"/>
      </c:catAx>
      <c:valAx>
        <c:axId val="11677252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425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79723" y="4021149"/>
            <a:ext cx="1758387" cy="52927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824018-F2A1-BA9B-E478-229AA3E4CA9A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3265808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Paraguay’s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Paraguay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Paraguay, 2022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647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Paraguay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Paraguay’s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DA7462-82A1-1343-2C35-2F66AD21437D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794071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1A9D7E-C204-BB66-1670-3A52AE59B483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40418" y="1655154"/>
            <a:ext cx="2755582" cy="8076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PRICE, AFFORDABILITY CHANGE, AND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Paraguay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Paraguay’s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211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Paraguay’s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Paraguay’s overall score stayed constant over time, receiving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lowest score in cigarette price, affordability change, and tax share.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755BA-0E87-C035-E70C-8820CB22E371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812567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Paraguay, 2022</vt:lpstr>
      <vt:lpstr>How does Paraguay compare to other countries?</vt:lpstr>
      <vt:lpstr>How does Paraguay compare to other countries?</vt:lpstr>
      <vt:lpstr>Paraguay’s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16</cp:revision>
  <dcterms:created xsi:type="dcterms:W3CDTF">2024-06-20T15:48:00Z</dcterms:created>
  <dcterms:modified xsi:type="dcterms:W3CDTF">2024-06-20T16:41:11Z</dcterms:modified>
</cp:coreProperties>
</file>