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0" r:id="rId2"/>
  </p:sldMasterIdLst>
  <p:notesMasterIdLst>
    <p:notesMasterId r:id="rId7"/>
  </p:notesMasterIdLst>
  <p:sldIdLst>
    <p:sldId id="287" r:id="rId3"/>
    <p:sldId id="288" r:id="rId4"/>
    <p:sldId id="289" r:id="rId5"/>
    <p:sldId id="29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41"/>
    <p:restoredTop sz="94648"/>
  </p:normalViewPr>
  <p:slideViewPr>
    <p:cSldViewPr snapToGrid="0">
      <p:cViewPr varScale="1">
        <p:scale>
          <a:sx n="55" d="100"/>
          <a:sy n="55" d="100"/>
        </p:scale>
        <p:origin x="208" y="1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oleObject" Target="file:////Users/margaretdorokhina/Desktop/Scorecard%202014-2022_data.xlsx" TargetMode="External"/><Relationship Id="rId4" Type="http://schemas.openxmlformats.org/officeDocument/2006/relationships/image" Target="../media/image5.pn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oleObject" Target="file:////Users/margaretdorokhina/Desktop/Scorecard%202014-2022_data.xlsx" TargetMode="External"/><Relationship Id="rId4" Type="http://schemas.openxmlformats.org/officeDocument/2006/relationships/image" Target="../media/image5.png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oleObject" Target="file:////Users/margaretdorokhina/Desktop/Scorecard%202014-2022_data.xlsx" TargetMode="External"/><Relationship Id="rId4" Type="http://schemas.openxmlformats.org/officeDocument/2006/relationships/image" Target="../media/image4.pn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/Users/margaretdorokhina/Desktop/Scorecard%202014-2022_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388-284D-9C91-F854C5699F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Sheet5!$BH$175:$BL$175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Sheet5!$BH$180:$BL$180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1.5</c:v>
                </c:pt>
                <c:pt idx="3">
                  <c:v>1</c:v>
                </c:pt>
                <c:pt idx="4" formatCode="0.00">
                  <c:v>0.875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88-284D-9C91-F854C5699F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7292288"/>
        <c:axId val="970400288"/>
      </c:barChart>
      <c:catAx>
        <c:axId val="54729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0400288"/>
        <c:crosses val="autoZero"/>
        <c:auto val="1"/>
        <c:lblAlgn val="ctr"/>
        <c:lblOffset val="100"/>
        <c:noMultiLvlLbl val="0"/>
      </c:catAx>
      <c:valAx>
        <c:axId val="97040028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29228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5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Sheet5!$BO$182</c:f>
              <c:strCache>
                <c:ptCount val="1"/>
                <c:pt idx="0">
                  <c:v>Overall score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281-4947-AF9E-A8D79BB0842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Sheet5!$BP$177:$BT$177</c:f>
              <c:strCache>
                <c:ptCount val="5"/>
                <c:pt idx="0">
                  <c:v>Pakistan</c:v>
                </c:pt>
                <c:pt idx="1">
                  <c:v>Eastern Mediterranean region average</c:v>
                </c:pt>
                <c:pt idx="2">
                  <c:v>Lower middle-income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Sheet5!$BP$182:$BT$182</c:f>
              <c:numCache>
                <c:formatCode>0.00</c:formatCode>
                <c:ptCount val="5"/>
                <c:pt idx="0" formatCode="General">
                  <c:v>0.88</c:v>
                </c:pt>
                <c:pt idx="1">
                  <c:v>1.4750000000000001</c:v>
                </c:pt>
                <c:pt idx="2">
                  <c:v>1.4923469387755102</c:v>
                </c:pt>
                <c:pt idx="3">
                  <c:v>1.9911764705882353</c:v>
                </c:pt>
                <c:pt idx="4" formatCode="General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81-4947-AF9E-A8D79BB084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1221824"/>
        <c:axId val="514904448"/>
      </c:barChart>
      <c:catAx>
        <c:axId val="55122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904448"/>
        <c:crosses val="autoZero"/>
        <c:auto val="1"/>
        <c:lblAlgn val="ctr"/>
        <c:lblOffset val="100"/>
        <c:noMultiLvlLbl val="0"/>
      </c:catAx>
      <c:valAx>
        <c:axId val="51490444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122182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en-US"/>
    </a:p>
  </c:txPr>
  <c:externalData r:id="rId5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Sheet5!$BP$177</c:f>
              <c:strCache>
                <c:ptCount val="1"/>
                <c:pt idx="0">
                  <c:v>Pakistan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Sheet5!$BO$178:$BO$182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Sheet5!$BP$178:$BP$182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1.5</c:v>
                </c:pt>
                <c:pt idx="3">
                  <c:v>1</c:v>
                </c:pt>
                <c:pt idx="4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64-3B49-A62D-E8F2A47FF8D6}"/>
            </c:ext>
          </c:extLst>
        </c:ser>
        <c:ser>
          <c:idx val="1"/>
          <c:order val="1"/>
          <c:tx>
            <c:strRef>
              <c:f>Sheet5!$BQ$177</c:f>
              <c:strCache>
                <c:ptCount val="1"/>
                <c:pt idx="0">
                  <c:v>Eastern Mediterranean region average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Sheet5!$BO$178:$BO$182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Sheet5!$BQ$178:$BQ$182</c:f>
              <c:numCache>
                <c:formatCode>General</c:formatCode>
                <c:ptCount val="5"/>
                <c:pt idx="0">
                  <c:v>2.2000000000000002</c:v>
                </c:pt>
                <c:pt idx="1">
                  <c:v>0.2</c:v>
                </c:pt>
                <c:pt idx="2" formatCode="0.00">
                  <c:v>2.2941176470588234</c:v>
                </c:pt>
                <c:pt idx="3" formatCode="0.00">
                  <c:v>1.2352941176470589</c:v>
                </c:pt>
                <c:pt idx="4" formatCode="0.00">
                  <c:v>1.4750000000000001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64-3B49-A62D-E8F2A47FF8D6}"/>
            </c:ext>
          </c:extLst>
        </c:ser>
        <c:ser>
          <c:idx val="2"/>
          <c:order val="2"/>
          <c:tx>
            <c:strRef>
              <c:f>Sheet5!$BR$177</c:f>
              <c:strCache>
                <c:ptCount val="1"/>
                <c:pt idx="0">
                  <c:v>Lower middle-income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Sheet5!$BO$178:$BO$182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Sheet5!$BR$178:$BR$182</c:f>
              <c:numCache>
                <c:formatCode>0.00</c:formatCode>
                <c:ptCount val="5"/>
                <c:pt idx="0">
                  <c:v>1.6938775510204083</c:v>
                </c:pt>
                <c:pt idx="1">
                  <c:v>0.58490566037735847</c:v>
                </c:pt>
                <c:pt idx="2">
                  <c:v>1.3365384615384615</c:v>
                </c:pt>
                <c:pt idx="3">
                  <c:v>2.3846153846153846</c:v>
                </c:pt>
                <c:pt idx="4">
                  <c:v>1.4923469387755102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64-3B49-A62D-E8F2A47FF8D6}"/>
            </c:ext>
          </c:extLst>
        </c:ser>
        <c:ser>
          <c:idx val="3"/>
          <c:order val="3"/>
          <c:tx>
            <c:strRef>
              <c:f>Sheet5!$BS$177</c:f>
              <c:strCache>
                <c:ptCount val="1"/>
                <c:pt idx="0">
                  <c:v>Global average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Sheet5!$BO$178:$BO$182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Sheet5!$BS$178:$BS$182</c:f>
              <c:numCache>
                <c:formatCode>0.00</c:formatCode>
                <c:ptCount val="5"/>
                <c:pt idx="0">
                  <c:v>2.3705882352941177</c:v>
                </c:pt>
                <c:pt idx="1">
                  <c:v>0.5478723404255319</c:v>
                </c:pt>
                <c:pt idx="2">
                  <c:v>2.1711956521739131</c:v>
                </c:pt>
                <c:pt idx="3">
                  <c:v>2.9130434782608696</c:v>
                </c:pt>
                <c:pt idx="4">
                  <c:v>1.9911764705882353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64-3B49-A62D-E8F2A47FF8D6}"/>
            </c:ext>
          </c:extLst>
        </c:ser>
        <c:ser>
          <c:idx val="4"/>
          <c:order val="4"/>
          <c:tx>
            <c:strRef>
              <c:f>Sheet5!$BT$177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Sheet5!$BO$178:$BO$182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Sheet5!$BT$178:$BT$182</c:f>
              <c:numCache>
                <c:formatCode>General</c:formatCode>
                <c:ptCount val="5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64-3B49-A62D-E8F2A47FF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4753408"/>
        <c:axId val="534545520"/>
      </c:barChart>
      <c:catAx>
        <c:axId val="53475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545520"/>
        <c:crosses val="autoZero"/>
        <c:auto val="1"/>
        <c:lblAlgn val="ctr"/>
        <c:lblOffset val="100"/>
        <c:noMultiLvlLbl val="0"/>
      </c:catAx>
      <c:valAx>
        <c:axId val="53454552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75340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5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Sheet5!$BG$176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Sheet5!$BH$175:$BL$175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Sheet5!$BH$176:$BL$176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2.5</c:v>
                </c:pt>
                <c:pt idx="3">
                  <c:v>1</c:v>
                </c:pt>
                <c:pt idx="4" formatCode="0.00">
                  <c:v>0.875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A-1840-8252-35C55938E7D8}"/>
            </c:ext>
          </c:extLst>
        </c:ser>
        <c:ser>
          <c:idx val="1"/>
          <c:order val="1"/>
          <c:tx>
            <c:strRef>
              <c:f>Sheet5!$BG$177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Sheet5!$BH$175:$BL$175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Sheet5!$BH$177:$BL$177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2.5</c:v>
                </c:pt>
                <c:pt idx="3">
                  <c:v>1</c:v>
                </c:pt>
                <c:pt idx="4" formatCode="0.00">
                  <c:v>1.125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7A-1840-8252-35C55938E7D8}"/>
            </c:ext>
          </c:extLst>
        </c:ser>
        <c:ser>
          <c:idx val="2"/>
          <c:order val="2"/>
          <c:tx>
            <c:strRef>
              <c:f>Sheet5!$BG$178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Sheet5!$BH$175:$BL$175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Sheet5!$BH$178:$BL$178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 formatCode="0.00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7A-1840-8252-35C55938E7D8}"/>
            </c:ext>
          </c:extLst>
        </c:ser>
        <c:ser>
          <c:idx val="3"/>
          <c:order val="3"/>
          <c:tx>
            <c:strRef>
              <c:f>Sheet5!$BG$179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Sheet5!$BH$175:$BL$175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Sheet5!$BH$179:$BL$179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2.5</c:v>
                </c:pt>
                <c:pt idx="3">
                  <c:v>1</c:v>
                </c:pt>
                <c:pt idx="4" formatCode="0.00">
                  <c:v>0.875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7A-1840-8252-35C55938E7D8}"/>
            </c:ext>
          </c:extLst>
        </c:ser>
        <c:ser>
          <c:idx val="4"/>
          <c:order val="4"/>
          <c:tx>
            <c:strRef>
              <c:f>Sheet5!$BG$180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Sheet5!$BH$175:$BL$175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Sheet5!$BH$180:$BL$180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1.5</c:v>
                </c:pt>
                <c:pt idx="3">
                  <c:v>1</c:v>
                </c:pt>
                <c:pt idx="4" formatCode="0.00">
                  <c:v>0.875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7A-1840-8252-35C55938E7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6442192"/>
        <c:axId val="670176272"/>
      </c:barChart>
      <c:catAx>
        <c:axId val="54644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176272"/>
        <c:crosses val="autoZero"/>
        <c:auto val="1"/>
        <c:lblAlgn val="ctr"/>
        <c:lblOffset val="100"/>
        <c:noMultiLvlLbl val="0"/>
      </c:catAx>
      <c:valAx>
        <c:axId val="67017627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44219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59BFE-36F2-1F42-9B6D-26C5ACC959AE}" type="datetimeFigureOut">
              <a:rPr lang="en-US" smtClean="0"/>
              <a:t>6/20/24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13B65-0986-0640-A8B1-BFD6ECB0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13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566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566446"/>
            <a:ext cx="12192000" cy="3291553"/>
          </a:xfrm>
          <a:prstGeom prst="rect">
            <a:avLst/>
          </a:prstGeom>
          <a:solidFill>
            <a:srgbClr val="B4C0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63107" y="4033943"/>
            <a:ext cx="10667104" cy="2173984"/>
          </a:xfrm>
        </p:spPr>
        <p:txBody>
          <a:bodyPr lIns="0" tIns="0" rIns="0" bIns="0" anchor="t" anchorCtr="0">
            <a:noAutofit/>
          </a:bodyPr>
          <a:lstStyle>
            <a:lvl1pPr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761794" y="5801527"/>
            <a:ext cx="10668417" cy="812799"/>
          </a:xfrm>
        </p:spPr>
        <p:txBody>
          <a:bodyPr wrap="square" l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667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speaker name/title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CD5747-385E-473D-A08D-FC42F705F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72" t="16589" r="7171" b="16312"/>
          <a:stretch/>
        </p:blipFill>
        <p:spPr>
          <a:xfrm>
            <a:off x="7388353" y="318789"/>
            <a:ext cx="3698697" cy="28973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765CAE-3EA9-4B74-A145-9BAC5032804E}"/>
              </a:ext>
            </a:extLst>
          </p:cNvPr>
          <p:cNvSpPr/>
          <p:nvPr userDrawn="1"/>
        </p:nvSpPr>
        <p:spPr>
          <a:xfrm>
            <a:off x="609600" y="345977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866BA-95FB-4DF0-B4EA-77AA9BEE511B}"/>
              </a:ext>
            </a:extLst>
          </p:cNvPr>
          <p:cNvSpPr/>
          <p:nvPr userDrawn="1"/>
        </p:nvSpPr>
        <p:spPr>
          <a:xfrm>
            <a:off x="0" y="345977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9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9C0EA-9880-479E-ACF7-534C7A064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49" y="3566160"/>
            <a:ext cx="12192000" cy="3291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62448" y="3756412"/>
            <a:ext cx="10667104" cy="2885184"/>
          </a:xfrm>
        </p:spPr>
        <p:txBody>
          <a:bodyPr lIns="0" tIns="0" rIns="0" bIns="45720" anchor="ctr" anchorCtr="0">
            <a:noAutofit/>
          </a:bodyPr>
          <a:lstStyle>
            <a:lvl1pPr algn="ctr"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F96CB-95EF-4223-ABAF-E073EF067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413" t="16252" r="18073" b="42645"/>
          <a:stretch/>
        </p:blipFill>
        <p:spPr>
          <a:xfrm>
            <a:off x="5390462" y="741399"/>
            <a:ext cx="1411079" cy="21875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BF8357-D1AF-4049-AC27-8E524D87E74A}"/>
              </a:ext>
            </a:extLst>
          </p:cNvPr>
          <p:cNvSpPr/>
          <p:nvPr userDrawn="1"/>
        </p:nvSpPr>
        <p:spPr>
          <a:xfrm>
            <a:off x="609600" y="3463501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ED982-66FE-47DA-A518-F2729B9C5EC6}"/>
              </a:ext>
            </a:extLst>
          </p:cNvPr>
          <p:cNvSpPr/>
          <p:nvPr userDrawn="1"/>
        </p:nvSpPr>
        <p:spPr>
          <a:xfrm>
            <a:off x="-6850" y="3463501"/>
            <a:ext cx="623299" cy="114512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626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358900"/>
            <a:ext cx="10972800" cy="1965667"/>
          </a:xfrm>
        </p:spPr>
        <p:txBody>
          <a:bodyPr>
            <a:spAutoFit/>
          </a:bodyPr>
          <a:lstStyle>
            <a:lvl1pPr>
              <a:defRPr sz="3333">
                <a:solidFill>
                  <a:srgbClr val="5C4F3D"/>
                </a:solidFill>
              </a:defRPr>
            </a:lvl1pPr>
            <a:lvl2pPr>
              <a:defRPr sz="3067">
                <a:solidFill>
                  <a:srgbClr val="5C4F3D"/>
                </a:solidFill>
              </a:defRPr>
            </a:lvl2pPr>
            <a:lvl3pPr>
              <a:defRPr sz="2667">
                <a:solidFill>
                  <a:srgbClr val="5C4F3D"/>
                </a:solidFill>
              </a:defRPr>
            </a:lvl3pPr>
            <a:lvl4pPr>
              <a:defRPr sz="2133">
                <a:solidFill>
                  <a:srgbClr val="5C4F3D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66720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395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80419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227E-FE1A-F94C-B234-08B89A1E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51C58-16CC-4E46-BE63-F53701B69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8901"/>
            <a:ext cx="10972800" cy="2408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A856A-F125-904A-9120-269873263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3863-0AB4-A049-ABB7-F0E84241EEE9}" type="datetimeFigureOut">
              <a:rPr lang="en-US">
                <a:solidFill>
                  <a:prstClr val="black"/>
                </a:solidFill>
              </a:rPr>
              <a:pPr/>
              <a:t>6/20/24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89B39-0ACE-964C-8EDD-23473ADA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CE90-2A13-D541-AEF2-EFF6F490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05C-BACA-534A-9DFA-51293FAA6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05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C989-E4FD-4613-B34D-BC8CBD13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2515"/>
            <a:ext cx="3932237" cy="9848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25161-A0D0-4A10-AE13-79CF7EA66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q-A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1E18D-9575-4DE0-AC81-A642005EE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4622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9F80B-3DA6-400C-B8C5-F1B4F178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FA2AD-BCB5-4882-875E-A1065088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B1437-BB36-4844-BD61-DA4F313A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376165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42B7-7994-4CE2-88B6-602AD43A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7C5B0-14D0-4986-A032-C6B71F1E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C85FE-AA03-4389-BDB1-B78433EE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A1C15-C3C5-4275-8362-CCC3B5A8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570152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8362"/>
            <a:ext cx="10972800" cy="6155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89991"/>
            <a:ext cx="5386917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89991"/>
            <a:ext cx="5389033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C04D-D8C4-408B-B280-53208A84F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90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9952"/>
            <a:ext cx="10972800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6489" y="6264067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52127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812800" y="625524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14AE64-5CF3-42E6-AACF-B7B30C106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82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9C0EA-9880-479E-ACF7-534C7A064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49" y="3566160"/>
            <a:ext cx="12192000" cy="3291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62448" y="3756412"/>
            <a:ext cx="10667104" cy="2885184"/>
          </a:xfrm>
        </p:spPr>
        <p:txBody>
          <a:bodyPr lIns="0" tIns="0" rIns="0" bIns="45720" anchor="ctr" anchorCtr="0">
            <a:noAutofit/>
          </a:bodyPr>
          <a:lstStyle>
            <a:lvl1pPr algn="ctr"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F96CB-95EF-4223-ABAF-E073EF067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413" t="16252" r="18073" b="42645"/>
          <a:stretch/>
        </p:blipFill>
        <p:spPr>
          <a:xfrm>
            <a:off x="5390462" y="741399"/>
            <a:ext cx="1411079" cy="21875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BF8357-D1AF-4049-AC27-8E524D87E74A}"/>
              </a:ext>
            </a:extLst>
          </p:cNvPr>
          <p:cNvSpPr/>
          <p:nvPr userDrawn="1"/>
        </p:nvSpPr>
        <p:spPr>
          <a:xfrm>
            <a:off x="609600" y="3463501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ED982-66FE-47DA-A518-F2729B9C5EC6}"/>
              </a:ext>
            </a:extLst>
          </p:cNvPr>
          <p:cNvSpPr/>
          <p:nvPr userDrawn="1"/>
        </p:nvSpPr>
        <p:spPr>
          <a:xfrm>
            <a:off x="-6850" y="3463501"/>
            <a:ext cx="623299" cy="114512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6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358900"/>
            <a:ext cx="10972800" cy="1965667"/>
          </a:xfrm>
        </p:spPr>
        <p:txBody>
          <a:bodyPr>
            <a:spAutoFit/>
          </a:bodyPr>
          <a:lstStyle>
            <a:lvl1pPr>
              <a:defRPr sz="3333">
                <a:solidFill>
                  <a:srgbClr val="5C4F3D"/>
                </a:solidFill>
              </a:defRPr>
            </a:lvl1pPr>
            <a:lvl2pPr>
              <a:defRPr sz="3067">
                <a:solidFill>
                  <a:srgbClr val="5C4F3D"/>
                </a:solidFill>
              </a:defRPr>
            </a:lvl2pPr>
            <a:lvl3pPr>
              <a:defRPr sz="2667">
                <a:solidFill>
                  <a:srgbClr val="5C4F3D"/>
                </a:solidFill>
              </a:defRPr>
            </a:lvl3pPr>
            <a:lvl4pPr>
              <a:defRPr sz="2133">
                <a:solidFill>
                  <a:srgbClr val="5C4F3D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66720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47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80419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35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C989-E4FD-4613-B34D-BC8CBD13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2515"/>
            <a:ext cx="3932237" cy="9848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25161-A0D0-4A10-AE13-79CF7EA66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q-A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1E18D-9575-4DE0-AC81-A642005EE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4622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9F80B-3DA6-400C-B8C5-F1B4F178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FA2AD-BCB5-4882-875E-A1065088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B1437-BB36-4844-BD61-DA4F313A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3653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42B7-7994-4CE2-88B6-602AD43A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7C5B0-14D0-4986-A032-C6B71F1E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20.6.24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C85FE-AA03-4389-BDB1-B78433EE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A1C15-C3C5-4275-8362-CCC3B5A8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24162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8362"/>
            <a:ext cx="10972800" cy="6155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89991"/>
            <a:ext cx="5386917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89991"/>
            <a:ext cx="5389033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C04D-D8C4-408B-B280-53208A84F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10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9952"/>
            <a:ext cx="10972800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6489" y="6264067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52127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812800" y="625524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14AE64-5CF3-42E6-AACF-B7B30C106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566446"/>
            <a:ext cx="12192000" cy="3291553"/>
          </a:xfrm>
          <a:prstGeom prst="rect">
            <a:avLst/>
          </a:prstGeom>
          <a:solidFill>
            <a:srgbClr val="B4C0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63107" y="4033943"/>
            <a:ext cx="10667104" cy="2173984"/>
          </a:xfrm>
        </p:spPr>
        <p:txBody>
          <a:bodyPr lIns="0" tIns="0" rIns="0" bIns="0" anchor="t" anchorCtr="0">
            <a:noAutofit/>
          </a:bodyPr>
          <a:lstStyle>
            <a:lvl1pPr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761794" y="5801527"/>
            <a:ext cx="10668417" cy="812799"/>
          </a:xfrm>
        </p:spPr>
        <p:txBody>
          <a:bodyPr wrap="square" l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667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speaker name/title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CD5747-385E-473D-A08D-FC42F705F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72" t="16589" r="7171" b="16312"/>
          <a:stretch/>
        </p:blipFill>
        <p:spPr>
          <a:xfrm>
            <a:off x="7388353" y="318789"/>
            <a:ext cx="3698697" cy="28973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765CAE-3EA9-4B74-A145-9BAC5032804E}"/>
              </a:ext>
            </a:extLst>
          </p:cNvPr>
          <p:cNvSpPr/>
          <p:nvPr userDrawn="1"/>
        </p:nvSpPr>
        <p:spPr>
          <a:xfrm>
            <a:off x="609600" y="345977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866BA-95FB-4DF0-B4EA-77AA9BEE511B}"/>
              </a:ext>
            </a:extLst>
          </p:cNvPr>
          <p:cNvSpPr/>
          <p:nvPr userDrawn="1"/>
        </p:nvSpPr>
        <p:spPr>
          <a:xfrm>
            <a:off x="0" y="345977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4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9676"/>
            <a:ext cx="10972800" cy="61555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8902"/>
            <a:ext cx="10972800" cy="20149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358" y="6263854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C4F3D"/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3E7A9-7861-4583-814E-F10F5835721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007287" y="5914321"/>
            <a:ext cx="780356" cy="6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4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333" kern="1200">
          <a:solidFill>
            <a:srgbClr val="5C4F3D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067" kern="1200">
          <a:solidFill>
            <a:srgbClr val="5C4F3D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rgbClr val="5C4F3D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5C4F3D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rgbClr val="404040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9676"/>
            <a:ext cx="10972800" cy="61555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8902"/>
            <a:ext cx="10972800" cy="20149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358" y="6263854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C4F3D"/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3E7A9-7861-4583-814E-F10F5835721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007287" y="5914321"/>
            <a:ext cx="780356" cy="6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5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333" kern="1200">
          <a:solidFill>
            <a:srgbClr val="5C4F3D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067" kern="1200">
          <a:solidFill>
            <a:srgbClr val="5C4F3D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rgbClr val="5C4F3D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5C4F3D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rgbClr val="404040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Tobacconomics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tobacconomics.org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Relationship Id="rId9" Type="http://schemas.openxmlformats.org/officeDocument/2006/relationships/hyperlink" Target="https://tobacconomics.org/research/cigarette-tax-scorecard-3rd-edition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9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hyperlink" Target="https://tobacconomics.org/research/cigarette-tax-scorecard-3rd-edition/" TargetMode="External"/><Relationship Id="rId4" Type="http://schemas.openxmlformats.org/officeDocument/2006/relationships/hyperlink" Target="https://twitter.com/Tobacconomics" TargetMode="Externa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9824013" y="3669345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3BCBEE2-E27A-A439-5B1B-4BB24FB38648}"/>
              </a:ext>
            </a:extLst>
          </p:cNvPr>
          <p:cNvGraphicFramePr>
            <a:graphicFrameLocks/>
          </p:cNvGraphicFramePr>
          <p:nvPr/>
        </p:nvGraphicFramePr>
        <p:xfrm>
          <a:off x="1524000" y="165004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Up Arrow 22"/>
          <p:cNvSpPr/>
          <p:nvPr/>
        </p:nvSpPr>
        <p:spPr>
          <a:xfrm>
            <a:off x="9143718" y="1814513"/>
            <a:ext cx="1041400" cy="2998787"/>
          </a:xfrm>
          <a:prstGeom prst="upArrow">
            <a:avLst>
              <a:gd name="adj1" fmla="val 50000"/>
              <a:gd name="adj2" fmla="val 5283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  <a:effectLst>
            <a:outerShdw blurRad="50800" dist="38100" dir="2700000" algn="tl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Cigarette tax policies in Pakistan, 2022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 key tax components were assessed using a 5-point scale, with the overall score reflecting an average of Pakistan’s component scores.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950" y="1088447"/>
            <a:ext cx="117221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scores reflect the current strengths and opportunities in Pakistan 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2B3180-01FA-2450-04A3-D0102FAAEBB7}"/>
              </a:ext>
            </a:extLst>
          </p:cNvPr>
          <p:cNvPicPr>
            <a:picLocks/>
          </p:cNvPicPr>
          <p:nvPr/>
        </p:nvPicPr>
        <p:blipFill rotWithShape="1">
          <a:blip r:embed="rId6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>
            <a:extLst>
              <a:ext uri="{FF2B5EF4-FFF2-40B4-BE49-F238E27FC236}">
                <a16:creationId xmlns:a16="http://schemas.microsoft.com/office/drawing/2014/main" id="{2956BE8E-6145-DADE-9A05-7AE7825E23D1}"/>
              </a:ext>
            </a:extLst>
          </p:cNvPr>
          <p:cNvSpPr/>
          <p:nvPr/>
        </p:nvSpPr>
        <p:spPr>
          <a:xfrm>
            <a:off x="2130375" y="6445090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14081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Pakistan compare to other countries?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Pakistan’s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884832-3468-DE9F-E3C3-517EF0F8139B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A236C8-9B34-FC31-C08B-1DA2F140E7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>
            <a:extLst>
              <a:ext uri="{FF2B5EF4-FFF2-40B4-BE49-F238E27FC236}">
                <a16:creationId xmlns:a16="http://schemas.microsoft.com/office/drawing/2014/main" id="{CC6693B9-427D-E4F5-E07F-71A97BC2C23D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3217E70-9712-A401-3CD6-1B0BBD098D35}"/>
              </a:ext>
            </a:extLst>
          </p:cNvPr>
          <p:cNvGraphicFramePr>
            <a:graphicFrameLocks/>
          </p:cNvGraphicFramePr>
          <p:nvPr/>
        </p:nvGraphicFramePr>
        <p:xfrm>
          <a:off x="1524000" y="1519348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36906367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A04FDC8-FBC2-0E62-C04D-D0FD6A5CDCAB}"/>
              </a:ext>
            </a:extLst>
          </p:cNvPr>
          <p:cNvGraphicFramePr>
            <a:graphicFrameLocks/>
          </p:cNvGraphicFramePr>
          <p:nvPr/>
        </p:nvGraphicFramePr>
        <p:xfrm>
          <a:off x="1524000" y="1519143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/>
          <p:cNvSpPr/>
          <p:nvPr/>
        </p:nvSpPr>
        <p:spPr>
          <a:xfrm>
            <a:off x="3291840" y="1932564"/>
            <a:ext cx="2292096" cy="72529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AFFORDABILITY CHANGE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requires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Pakistan compare to other countries?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950" y="715573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components of Pakistan’s score in 2022 are compared to component scores in the region, income group, world, and top performers.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A33560-FF1B-6F21-0F0F-64A4B5135270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9EF4CD-AD66-0007-CB0F-7DCE60CA5EF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BD4D8B2A-A0FB-C3F6-55F4-1B9BCB1399BF}"/>
              </a:ext>
            </a:extLst>
          </p:cNvPr>
          <p:cNvSpPr/>
          <p:nvPr/>
        </p:nvSpPr>
        <p:spPr>
          <a:xfrm>
            <a:off x="2130375" y="6460573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87840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Pakistan’s cigarette tax policies over time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950" y="715572"/>
            <a:ext cx="1172210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Pakistan’s overall score fluctuated slightly between 2014 and 2022 due to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changes in cigarette prices and the tax share of price. </a:t>
            </a: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51CA79B7-CD6F-48F1-A7BB-85A0485585F8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B560E8-EAD5-050E-F722-33B825979F30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90C9EE-3403-D9A6-57F8-A1DAF5A3A54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2C4A919-51DE-D81A-6F16-95E0E121D348}"/>
              </a:ext>
            </a:extLst>
          </p:cNvPr>
          <p:cNvGraphicFramePr>
            <a:graphicFrameLocks/>
          </p:cNvGraphicFramePr>
          <p:nvPr/>
        </p:nvGraphicFramePr>
        <p:xfrm>
          <a:off x="1524000" y="1519347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16300417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obacconomics1">
  <a:themeElements>
    <a:clrScheme name="tobacconomics">
      <a:dk1>
        <a:sysClr val="windowText" lastClr="000000"/>
      </a:dk1>
      <a:lt1>
        <a:sysClr val="window" lastClr="FFFFFF"/>
      </a:lt1>
      <a:dk2>
        <a:srgbClr val="5C4F3D"/>
      </a:dk2>
      <a:lt2>
        <a:srgbClr val="DFC98D"/>
      </a:lt2>
      <a:accent1>
        <a:srgbClr val="E57C23"/>
      </a:accent1>
      <a:accent2>
        <a:srgbClr val="67A1A0"/>
      </a:accent2>
      <a:accent3>
        <a:srgbClr val="CB4430"/>
      </a:accent3>
      <a:accent4>
        <a:srgbClr val="2E4E46"/>
      </a:accent4>
      <a:accent5>
        <a:srgbClr val="001419"/>
      </a:accent5>
      <a:accent6>
        <a:srgbClr val="DDC88E"/>
      </a:accent6>
      <a:hlink>
        <a:srgbClr val="E37D29"/>
      </a:hlink>
      <a:folHlink>
        <a:srgbClr val="141313"/>
      </a:folHlink>
    </a:clrScheme>
    <a:fontScheme name="Office 2">
      <a:maj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2700000" algn="tl" rotWithShape="0">
            <a:srgbClr val="000000">
              <a:alpha val="2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obacconomics1">
  <a:themeElements>
    <a:clrScheme name="tobacconomics">
      <a:dk1>
        <a:sysClr val="windowText" lastClr="000000"/>
      </a:dk1>
      <a:lt1>
        <a:sysClr val="window" lastClr="FFFFFF"/>
      </a:lt1>
      <a:dk2>
        <a:srgbClr val="5C4F3D"/>
      </a:dk2>
      <a:lt2>
        <a:srgbClr val="DFC98D"/>
      </a:lt2>
      <a:accent1>
        <a:srgbClr val="E57C23"/>
      </a:accent1>
      <a:accent2>
        <a:srgbClr val="67A1A0"/>
      </a:accent2>
      <a:accent3>
        <a:srgbClr val="CB4430"/>
      </a:accent3>
      <a:accent4>
        <a:srgbClr val="2E4E46"/>
      </a:accent4>
      <a:accent5>
        <a:srgbClr val="001419"/>
      </a:accent5>
      <a:accent6>
        <a:srgbClr val="DDC88E"/>
      </a:accent6>
      <a:hlink>
        <a:srgbClr val="E37D29"/>
      </a:hlink>
      <a:folHlink>
        <a:srgbClr val="141313"/>
      </a:folHlink>
    </a:clrScheme>
    <a:fontScheme name="Office 2">
      <a:maj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2700000" algn="tl" rotWithShape="0">
            <a:srgbClr val="000000">
              <a:alpha val="2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223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Georgia</vt:lpstr>
      <vt:lpstr>tobacconomics1</vt:lpstr>
      <vt:lpstr>1_tobacconomics1</vt:lpstr>
      <vt:lpstr>Cigarette tax policies in Pakistan, 2022</vt:lpstr>
      <vt:lpstr>How does Pakistan compare to other countries?</vt:lpstr>
      <vt:lpstr>How does Pakistan compare to other countries?</vt:lpstr>
      <vt:lpstr>Pakistan’s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Dorokhina, Margaret</dc:creator>
  <cp:lastModifiedBy>Dorokhina, Margaret</cp:lastModifiedBy>
  <cp:revision>5</cp:revision>
  <dcterms:created xsi:type="dcterms:W3CDTF">2024-06-20T15:48:00Z</dcterms:created>
  <dcterms:modified xsi:type="dcterms:W3CDTF">2024-06-20T16:18:43Z</dcterms:modified>
</cp:coreProperties>
</file>