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2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Sheet5!$AL$179</c:f>
              <c:strCache>
                <c:ptCount val="1"/>
                <c:pt idx="0">
                  <c:v>Mexico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BC-1C4F-9D14-FD5A01269F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Sheet5!$AM$178:$AQ$178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Sheet5!$AM$179:$AQ$179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C-1C4F-9D14-FD5A01269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782640"/>
        <c:axId val="515249280"/>
      </c:barChart>
      <c:catAx>
        <c:axId val="51578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49280"/>
        <c:crosses val="autoZero"/>
        <c:auto val="1"/>
        <c:lblAlgn val="ctr"/>
        <c:lblOffset val="100"/>
        <c:noMultiLvlLbl val="0"/>
      </c:catAx>
      <c:valAx>
        <c:axId val="5152492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8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E0-F64C-A5F3-DD2317B1CF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Sheet5!$AM$185:$AQ$185</c:f>
              <c:strCache>
                <c:ptCount val="5"/>
                <c:pt idx="0">
                  <c:v>Mexico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Sheet5!$AM$190:$AQ$190</c:f>
              <c:numCache>
                <c:formatCode>0.00</c:formatCode>
                <c:ptCount val="5"/>
                <c:pt idx="0" formatCode="General">
                  <c:v>2.38</c:v>
                </c:pt>
                <c:pt idx="1">
                  <c:v>1.9696969696969697</c:v>
                </c:pt>
                <c:pt idx="2">
                  <c:v>1.984375</c:v>
                </c:pt>
                <c:pt idx="3">
                  <c:v>1.9911764705882353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0-F64C-A5F3-DD2317B1C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188000"/>
        <c:axId val="429740928"/>
      </c:barChart>
      <c:catAx>
        <c:axId val="13181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0928"/>
        <c:crosses val="autoZero"/>
        <c:auto val="1"/>
        <c:lblAlgn val="ctr"/>
        <c:lblOffset val="100"/>
        <c:noMultiLvlLbl val="0"/>
      </c:catAx>
      <c:valAx>
        <c:axId val="4297409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188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Sheet5!$AM$185</c:f>
              <c:strCache>
                <c:ptCount val="1"/>
                <c:pt idx="0">
                  <c:v>Mexico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Sheet5!$AL$186:$AL$190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Sheet5!$AM$186:$AM$190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7-B145-83F9-2DB3B964FA01}"/>
            </c:ext>
          </c:extLst>
        </c:ser>
        <c:ser>
          <c:idx val="1"/>
          <c:order val="1"/>
          <c:tx>
            <c:strRef>
              <c:f>Sheet5!$AN$185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Sheet5!$AL$186:$AL$190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Sheet5!$AN$186:$AN$190</c:f>
              <c:numCache>
                <c:formatCode>0.00</c:formatCode>
                <c:ptCount val="5"/>
                <c:pt idx="0">
                  <c:v>2.5454545454545454</c:v>
                </c:pt>
                <c:pt idx="1">
                  <c:v>0.3235294117647059</c:v>
                </c:pt>
                <c:pt idx="2" formatCode="General">
                  <c:v>1.6</c:v>
                </c:pt>
                <c:pt idx="3">
                  <c:v>3.2857142857142856</c:v>
                </c:pt>
                <c:pt idx="4">
                  <c:v>1.9696969696969697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7-B145-83F9-2DB3B964FA01}"/>
            </c:ext>
          </c:extLst>
        </c:ser>
        <c:ser>
          <c:idx val="2"/>
          <c:order val="2"/>
          <c:tx>
            <c:strRef>
              <c:f>Sheet5!$AO$185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Sheet5!$AL$186:$AL$190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Sheet5!$AO$186:$AO$190</c:f>
              <c:numCache>
                <c:formatCode>0.00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7-B145-83F9-2DB3B964FA01}"/>
            </c:ext>
          </c:extLst>
        </c:ser>
        <c:ser>
          <c:idx val="3"/>
          <c:order val="3"/>
          <c:tx>
            <c:strRef>
              <c:f>Sheet5!$AP$185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Sheet5!$AL$186:$AL$190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Sheet5!$AP$186:$AP$190</c:f>
              <c:numCache>
                <c:formatCode>0.00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7-B145-83F9-2DB3B964FA01}"/>
            </c:ext>
          </c:extLst>
        </c:ser>
        <c:ser>
          <c:idx val="4"/>
          <c:order val="4"/>
          <c:tx>
            <c:strRef>
              <c:f>Sheet5!$AQ$185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Sheet5!$AL$186:$AL$190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Sheet5!$AQ$186:$AQ$190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7-B145-83F9-2DB3B964F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017904"/>
        <c:axId val="1318193296"/>
      </c:barChart>
      <c:catAx>
        <c:axId val="11690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193296"/>
        <c:crosses val="autoZero"/>
        <c:auto val="1"/>
        <c:lblAlgn val="ctr"/>
        <c:lblOffset val="100"/>
        <c:noMultiLvlLbl val="0"/>
      </c:catAx>
      <c:valAx>
        <c:axId val="13181932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017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Sheet5!$AT$179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Sheet5!$AU$178:$AY$178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Sheet5!$AU$179:$AY$179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B-0C48-8855-074ADF0EA46D}"/>
            </c:ext>
          </c:extLst>
        </c:ser>
        <c:ser>
          <c:idx val="1"/>
          <c:order val="1"/>
          <c:tx>
            <c:strRef>
              <c:f>Sheet5!$AT$180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Sheet5!$AU$178:$AY$178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Sheet5!$AU$180:$AY$180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B-0C48-8855-074ADF0EA46D}"/>
            </c:ext>
          </c:extLst>
        </c:ser>
        <c:ser>
          <c:idx val="2"/>
          <c:order val="2"/>
          <c:tx>
            <c:strRef>
              <c:f>Sheet5!$AT$181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Sheet5!$AU$178:$AY$178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Sheet5!$AU$181:$AY$181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B-0C48-8855-074ADF0EA46D}"/>
            </c:ext>
          </c:extLst>
        </c:ser>
        <c:ser>
          <c:idx val="3"/>
          <c:order val="3"/>
          <c:tx>
            <c:strRef>
              <c:f>Sheet5!$AT$182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Sheet5!$AU$178:$AY$178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Sheet5!$AU$182:$AY$182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B-0C48-8855-074ADF0EA46D}"/>
            </c:ext>
          </c:extLst>
        </c:ser>
        <c:ser>
          <c:idx val="4"/>
          <c:order val="4"/>
          <c:tx>
            <c:strRef>
              <c:f>Sheet5!$AT$183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Sheet5!$AU$178:$AY$178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Sheet5!$AU$183:$AY$183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B-0C48-8855-074ADF0EA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16304"/>
        <c:axId val="515169792"/>
      </c:barChart>
      <c:catAx>
        <c:axId val="51581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69792"/>
        <c:crosses val="autoZero"/>
        <c:auto val="1"/>
        <c:lblAlgn val="ctr"/>
        <c:lblOffset val="100"/>
        <c:noMultiLvlLbl val="0"/>
      </c:catAx>
      <c:valAx>
        <c:axId val="51516979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16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3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2893986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3CA49E-8A54-F241-C6D2-C7F07394AF6F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43718" y="1814513"/>
            <a:ext cx="1041400" cy="1614487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Mexico,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Mexico’s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Mexico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345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Mexico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Mexico’s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51ABED-00EC-3574-E957-39BD634276FB}"/>
              </a:ext>
            </a:extLst>
          </p:cNvPr>
          <p:cNvGraphicFramePr>
            <a:graphicFrameLocks/>
          </p:cNvGraphicFramePr>
          <p:nvPr/>
        </p:nvGraphicFramePr>
        <p:xfrm>
          <a:off x="1524000" y="151685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824255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A6A101-57BD-810F-2903-65311B24EF22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07271" y="1968146"/>
            <a:ext cx="2105977" cy="6775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Mexico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Mexico’s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028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Mexico’s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Mexico’s overall score dropped from 2014 to 2016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failure to reduce affordability over time, but increased slightly in 2020 due to an increase in cigarette prices.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082F93-C879-8B20-F326-CA7B4C70F60F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512027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Mexico, 2022</vt:lpstr>
      <vt:lpstr>How does Mexico compare to other countries?</vt:lpstr>
      <vt:lpstr>How does Mexico compare to other countries?</vt:lpstr>
      <vt:lpstr>Mexico’s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4</cp:revision>
  <dcterms:created xsi:type="dcterms:W3CDTF">2024-06-20T15:48:00Z</dcterms:created>
  <dcterms:modified xsi:type="dcterms:W3CDTF">2024-06-20T16:16:40Z</dcterms:modified>
</cp:coreProperties>
</file>