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27" r:id="rId3"/>
    <p:sldId id="328" r:id="rId4"/>
    <p:sldId id="329" r:id="rId5"/>
    <p:sldId id="33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F5-5440-9FC2-1A9609ADD2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Sheet5!$J$170:$N$170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Sheet5!$J$175:$N$175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1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5-5440-9FC2-1A9609ADD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759728"/>
        <c:axId val="1083642816"/>
      </c:barChart>
      <c:catAx>
        <c:axId val="108375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642816"/>
        <c:crosses val="autoZero"/>
        <c:auto val="1"/>
        <c:lblAlgn val="ctr"/>
        <c:lblOffset val="100"/>
        <c:noMultiLvlLbl val="0"/>
      </c:catAx>
      <c:valAx>
        <c:axId val="108364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759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8-0C4C-A0F5-DE6C0787CAC8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Sheet5!$R$173:$V$173</c:f>
              <c:strCache>
                <c:ptCount val="5"/>
                <c:pt idx="0">
                  <c:v>Jordan</c:v>
                </c:pt>
                <c:pt idx="1">
                  <c:v>Eastern Mediterranean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Sheet5!$R$178:$V$178</c:f>
              <c:numCache>
                <c:formatCode>General</c:formatCode>
                <c:ptCount val="5"/>
                <c:pt idx="0">
                  <c:v>2.13</c:v>
                </c:pt>
                <c:pt idx="1">
                  <c:v>1.4750000000000001</c:v>
                </c:pt>
                <c:pt idx="2">
                  <c:v>1.4923469387755102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8-0C4C-A0F5-DE6C0787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183104"/>
        <c:axId val="970040320"/>
      </c:barChart>
      <c:catAx>
        <c:axId val="951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040320"/>
        <c:crosses val="autoZero"/>
        <c:auto val="1"/>
        <c:lblAlgn val="ctr"/>
        <c:lblOffset val="100"/>
        <c:noMultiLvlLbl val="0"/>
      </c:catAx>
      <c:valAx>
        <c:axId val="9700403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83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Sheet5!$R$173</c:f>
              <c:strCache>
                <c:ptCount val="1"/>
                <c:pt idx="0">
                  <c:v>Jordan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Sheet5!$Q$174:$Q$178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Sheet5!$R$174:$R$178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1</c:v>
                </c:pt>
                <c:pt idx="4">
                  <c:v>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C-454B-A88D-C7DEE7AA8F36}"/>
            </c:ext>
          </c:extLst>
        </c:ser>
        <c:ser>
          <c:idx val="1"/>
          <c:order val="1"/>
          <c:tx>
            <c:strRef>
              <c:f>Sheet5!$S$173</c:f>
              <c:strCache>
                <c:ptCount val="1"/>
                <c:pt idx="0">
                  <c:v>Eastern Mediterranean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Sheet5!$Q$174:$Q$178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Sheet5!$S$174:$S$178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0.2</c:v>
                </c:pt>
                <c:pt idx="2">
                  <c:v>2.2941176470588234</c:v>
                </c:pt>
                <c:pt idx="3">
                  <c:v>1.2352941176470589</c:v>
                </c:pt>
                <c:pt idx="4">
                  <c:v>1.4750000000000001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C-454B-A88D-C7DEE7AA8F36}"/>
            </c:ext>
          </c:extLst>
        </c:ser>
        <c:ser>
          <c:idx val="2"/>
          <c:order val="2"/>
          <c:tx>
            <c:strRef>
              <c:f>Sheet5!$T$173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Sheet5!$Q$174:$Q$178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Sheet5!$T$174:$T$178</c:f>
              <c:numCache>
                <c:formatCode>General</c:formatCode>
                <c:ptCount val="5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  <c:pt idx="4">
                  <c:v>1.4923469387755102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6C-454B-A88D-C7DEE7AA8F36}"/>
            </c:ext>
          </c:extLst>
        </c:ser>
        <c:ser>
          <c:idx val="3"/>
          <c:order val="3"/>
          <c:tx>
            <c:strRef>
              <c:f>Sheet5!$U$173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Sheet5!$Q$174:$Q$178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Sheet5!$U$174:$U$178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6C-454B-A88D-C7DEE7AA8F36}"/>
            </c:ext>
          </c:extLst>
        </c:ser>
        <c:ser>
          <c:idx val="4"/>
          <c:order val="4"/>
          <c:tx>
            <c:strRef>
              <c:f>Sheet5!$V$173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Sheet5!$Q$174:$Q$178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Sheet5!$V$174:$V$178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6C-454B-A88D-C7DEE7AA8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51232"/>
        <c:axId val="82156800"/>
      </c:barChart>
      <c:catAx>
        <c:axId val="826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56800"/>
        <c:crosses val="autoZero"/>
        <c:auto val="1"/>
        <c:lblAlgn val="ctr"/>
        <c:lblOffset val="100"/>
        <c:noMultiLvlLbl val="0"/>
      </c:catAx>
      <c:valAx>
        <c:axId val="821568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512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Sheet5!$I$171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Sheet5!$J$170:$N$170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Sheet5!$J$171:$N$171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4.5</c:v>
                </c:pt>
                <c:pt idx="3">
                  <c:v>1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8-BB40-B0AB-1C7F1BFA3AEB}"/>
            </c:ext>
          </c:extLst>
        </c:ser>
        <c:ser>
          <c:idx val="1"/>
          <c:order val="1"/>
          <c:tx>
            <c:strRef>
              <c:f>Sheet5!$I$172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Sheet5!$J$170:$N$170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Sheet5!$J$172:$N$172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4.5</c:v>
                </c:pt>
                <c:pt idx="3">
                  <c:v>1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8-BB40-B0AB-1C7F1BFA3AEB}"/>
            </c:ext>
          </c:extLst>
        </c:ser>
        <c:ser>
          <c:idx val="2"/>
          <c:order val="2"/>
          <c:tx>
            <c:strRef>
              <c:f>Sheet5!$I$173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Sheet5!$J$170:$N$170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Sheet5!$J$173:$N$173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1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8-BB40-B0AB-1C7F1BFA3AEB}"/>
            </c:ext>
          </c:extLst>
        </c:ser>
        <c:ser>
          <c:idx val="3"/>
          <c:order val="3"/>
          <c:tx>
            <c:strRef>
              <c:f>Sheet5!$I$174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Sheet5!$J$170:$N$170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Sheet5!$J$174:$N$174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1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8-BB40-B0AB-1C7F1BFA3AEB}"/>
            </c:ext>
          </c:extLst>
        </c:ser>
        <c:ser>
          <c:idx val="4"/>
          <c:order val="4"/>
          <c:tx>
            <c:strRef>
              <c:f>Sheet5!$I$175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Sheet5!$J$170:$N$170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Sheet5!$J$175:$N$175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1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8-BB40-B0AB-1C7F1BFA3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636672"/>
        <c:axId val="1394041264"/>
      </c:barChart>
      <c:catAx>
        <c:axId val="13936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041264"/>
        <c:crosses val="autoZero"/>
        <c:auto val="1"/>
        <c:lblAlgn val="ctr"/>
        <c:lblOffset val="100"/>
        <c:noMultiLvlLbl val="0"/>
      </c:catAx>
      <c:valAx>
        <c:axId val="13940412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636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5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3117849"/>
            <a:ext cx="1758387" cy="62230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B44F943-D1B1-EC79-9791-F346C4CEDF35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1948184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Jordan,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Jordan’s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Jordan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943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Jordan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Jordan’s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8A24E4-BEDB-E89D-0D02-FBDD4A950927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886525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7B2073A-A034-5852-5D08-597B7ABF8EEE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21558" y="1971004"/>
            <a:ext cx="2201418" cy="6868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Jordan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Jordan’s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856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Jordan’s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Jordan’s overall score decreased from 2020 to 2022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 failure to reduce affordability over time.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262BF3-75E9-E2D3-9E62-C08DF0ABF360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733802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219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Jordan, 2022</vt:lpstr>
      <vt:lpstr>How does Jordan compare to other countries?</vt:lpstr>
      <vt:lpstr>How does Jordan compare to other countries?</vt:lpstr>
      <vt:lpstr>Jordan’s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13</cp:revision>
  <dcterms:created xsi:type="dcterms:W3CDTF">2024-06-20T15:48:00Z</dcterms:created>
  <dcterms:modified xsi:type="dcterms:W3CDTF">2024-06-20T16:32:06Z</dcterms:modified>
</cp:coreProperties>
</file>