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7" r:id="rId2"/>
    <p:sldId id="278" r:id="rId3"/>
    <p:sldId id="280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Sheet5!$T$116</c:f>
              <c:strCache>
                <c:ptCount val="1"/>
                <c:pt idx="0">
                  <c:v>Indonesia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F-E84C-8009-98DD8E041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Sheet5!$U$115:$Y$115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Sheet5!$U$116:$Y$116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F-E84C-8009-98DD8E041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338016"/>
        <c:axId val="534346096"/>
      </c:barChart>
      <c:catAx>
        <c:axId val="5343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46096"/>
        <c:crosses val="autoZero"/>
        <c:auto val="1"/>
        <c:lblAlgn val="ctr"/>
        <c:lblOffset val="100"/>
        <c:noMultiLvlLbl val="0"/>
      </c:catAx>
      <c:valAx>
        <c:axId val="5343460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38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CF-7D43-BB0E-863F89D85F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Sheet5!$AG$130:$AK$130</c:f>
              <c:strCache>
                <c:ptCount val="5"/>
                <c:pt idx="0">
                  <c:v>Indonesia</c:v>
                </c:pt>
                <c:pt idx="1">
                  <c:v>South-East Asian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</c:v>
                </c:pt>
              </c:strCache>
            </c:strRef>
          </c:cat>
          <c:val>
            <c:numRef>
              <c:f>Sheet5!$AG$131:$AK$131</c:f>
              <c:numCache>
                <c:formatCode>0.00</c:formatCode>
                <c:ptCount val="5"/>
                <c:pt idx="0">
                  <c:v>1.88</c:v>
                </c:pt>
                <c:pt idx="1">
                  <c:v>1.64</c:v>
                </c:pt>
                <c:pt idx="2">
                  <c:v>1.984375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F-7D43-BB0E-863F89D8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702656"/>
        <c:axId val="494704368"/>
      </c:barChart>
      <c:catAx>
        <c:axId val="4947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4368"/>
        <c:crosses val="autoZero"/>
        <c:auto val="1"/>
        <c:lblAlgn val="ctr"/>
        <c:lblOffset val="100"/>
        <c:noMultiLvlLbl val="0"/>
      </c:catAx>
      <c:valAx>
        <c:axId val="4947043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2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Sheet5!$AN$123</c:f>
              <c:strCache>
                <c:ptCount val="1"/>
                <c:pt idx="0">
                  <c:v>Indonesia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Sheet5!$AM$124:$AM$128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Sheet5!$AN$124:$AN$128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5-C240-98F5-B5531CE2A9CB}"/>
            </c:ext>
          </c:extLst>
        </c:ser>
        <c:ser>
          <c:idx val="1"/>
          <c:order val="1"/>
          <c:tx>
            <c:strRef>
              <c:f>Sheet5!$AO$123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Sheet5!$AM$124:$AM$128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Sheet5!$AO$124:$AO$128</c:f>
              <c:numCache>
                <c:formatCode>0.00</c:formatCode>
                <c:ptCount val="5"/>
                <c:pt idx="0">
                  <c:v>2.8888888888888888</c:v>
                </c:pt>
                <c:pt idx="1">
                  <c:v>0.3</c:v>
                </c:pt>
                <c:pt idx="2">
                  <c:v>1.7272727272727273</c:v>
                </c:pt>
                <c:pt idx="3">
                  <c:v>1.1818181818181819</c:v>
                </c:pt>
                <c:pt idx="4">
                  <c:v>1.6388888888888888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5-C240-98F5-B5531CE2A9CB}"/>
            </c:ext>
          </c:extLst>
        </c:ser>
        <c:ser>
          <c:idx val="2"/>
          <c:order val="2"/>
          <c:tx>
            <c:strRef>
              <c:f>Sheet5!$AP$123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Sheet5!$AM$124:$AM$128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Sheet5!$AP$124:$AP$128</c:f>
              <c:numCache>
                <c:formatCode>0.00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5-C240-98F5-B5531CE2A9CB}"/>
            </c:ext>
          </c:extLst>
        </c:ser>
        <c:ser>
          <c:idx val="3"/>
          <c:order val="3"/>
          <c:tx>
            <c:strRef>
              <c:f>Sheet5!$AQ$123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Sheet5!$AM$124:$AM$128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Sheet5!$AQ$124:$AQ$128</c:f>
              <c:numCache>
                <c:formatCode>0.00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F5-C240-98F5-B5531CE2A9CB}"/>
            </c:ext>
          </c:extLst>
        </c:ser>
        <c:ser>
          <c:idx val="4"/>
          <c:order val="4"/>
          <c:tx>
            <c:strRef>
              <c:f>Sheet5!$AR$123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Sheet5!$AM$124:$AM$128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Sheet5!$AR$124:$AR$128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5-C240-98F5-B5531CE2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435936"/>
        <c:axId val="1318411904"/>
      </c:barChart>
      <c:catAx>
        <c:axId val="13184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411904"/>
        <c:crosses val="autoZero"/>
        <c:auto val="1"/>
        <c:lblAlgn val="ctr"/>
        <c:lblOffset val="100"/>
        <c:noMultiLvlLbl val="0"/>
      </c:catAx>
      <c:valAx>
        <c:axId val="13184119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435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Sheet5!$AV$143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Sheet5!$AW$142:$BA$142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Sheet5!$AW$143:$BA$143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9-1243-A2D7-EEA6A11EE0CA}"/>
            </c:ext>
          </c:extLst>
        </c:ser>
        <c:ser>
          <c:idx val="1"/>
          <c:order val="1"/>
          <c:tx>
            <c:strRef>
              <c:f>Sheet5!$AV$144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Sheet5!$AW$142:$BA$142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Sheet5!$AW$144:$BA$144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9-1243-A2D7-EEA6A11EE0CA}"/>
            </c:ext>
          </c:extLst>
        </c:ser>
        <c:ser>
          <c:idx val="2"/>
          <c:order val="2"/>
          <c:tx>
            <c:strRef>
              <c:f>Sheet5!$AV$145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Sheet5!$AW$142:$BA$142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Sheet5!$AW$145:$BA$145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B9-1243-A2D7-EEA6A11EE0CA}"/>
            </c:ext>
          </c:extLst>
        </c:ser>
        <c:ser>
          <c:idx val="3"/>
          <c:order val="3"/>
          <c:tx>
            <c:strRef>
              <c:f>Sheet5!$AV$146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Sheet5!$AW$142:$BA$142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Sheet5!$AW$146:$BA$146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B9-1243-A2D7-EEA6A11EE0CA}"/>
            </c:ext>
          </c:extLst>
        </c:ser>
        <c:ser>
          <c:idx val="4"/>
          <c:order val="4"/>
          <c:tx>
            <c:strRef>
              <c:f>Sheet5!$AV$147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Sheet5!$AW$142:$BA$142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Sheet5!$AW$147:$BA$147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B9-1243-A2D7-EEA6A11EE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908480"/>
        <c:axId val="1318840560"/>
      </c:barChart>
      <c:catAx>
        <c:axId val="13189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840560"/>
        <c:crosses val="autoZero"/>
        <c:auto val="1"/>
        <c:lblAlgn val="ctr"/>
        <c:lblOffset val="100"/>
        <c:noMultiLvlLbl val="0"/>
      </c:catAx>
      <c:valAx>
        <c:axId val="13188405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08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53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316230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6EED48-C3C1-DCFA-3229-CD226F60FAF7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43718" y="1814513"/>
            <a:ext cx="1041400" cy="2239690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Indonesia,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Indonesia’s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Indonesia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967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Indonesia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Indonesia’s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88A024-DE9C-7700-FC89-FD6CB1FF82A6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203342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Indonesia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Indonesia’s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16E21C-CDC4-D56C-9107-DD003A898B35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27985" y="1879165"/>
            <a:ext cx="2101265" cy="7624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9490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Indonesia’s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Indonesia’s overall score dropped somewhat from 2020 to 2022, largely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reduce the affordability of cigarettes over time although tax share of price increased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 that time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C222DA-5183-6E22-4678-75C0374CBB4D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570563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Indonesia, 2022</vt:lpstr>
      <vt:lpstr>How does Indonesia compare to other countries?</vt:lpstr>
      <vt:lpstr>How does Indonesia compare to other countries?</vt:lpstr>
      <vt:lpstr>Indonesia’s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3</cp:revision>
  <dcterms:created xsi:type="dcterms:W3CDTF">2024-06-20T15:48:00Z</dcterms:created>
  <dcterms:modified xsi:type="dcterms:W3CDTF">2024-06-20T16:01:00Z</dcterms:modified>
</cp:coreProperties>
</file>