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22" r:id="rId3"/>
    <p:sldId id="323" r:id="rId4"/>
    <p:sldId id="324" r:id="rId5"/>
    <p:sldId id="3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4-F141-9830-1B99AE969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Sheet5!$J$120:$N$120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4-F141-9830-1B99AE96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626592"/>
        <c:axId val="2063715840"/>
      </c:barChart>
      <c:catAx>
        <c:axId val="14886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715840"/>
        <c:crosses val="autoZero"/>
        <c:auto val="1"/>
        <c:lblAlgn val="ctr"/>
        <c:lblOffset val="100"/>
        <c:noMultiLvlLbl val="0"/>
      </c:catAx>
      <c:valAx>
        <c:axId val="20637158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26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2-8846-8EF9-F7075A8D451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Sheet5!$J$138:$N$138</c:f>
              <c:strCache>
                <c:ptCount val="5"/>
                <c:pt idx="0">
                  <c:v>Egypt</c:v>
                </c:pt>
                <c:pt idx="1">
                  <c:v>Eastern Mediterranean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Sheet5!$J$143:$N$143</c:f>
              <c:numCache>
                <c:formatCode>General</c:formatCode>
                <c:ptCount val="5"/>
                <c:pt idx="0">
                  <c:v>1.5</c:v>
                </c:pt>
                <c:pt idx="1">
                  <c:v>1.4750000000000001</c:v>
                </c:pt>
                <c:pt idx="2">
                  <c:v>1.4923469387755102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2-8846-8EF9-F7075A8D4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0344464"/>
        <c:axId val="1906362608"/>
      </c:barChart>
      <c:catAx>
        <c:axId val="104034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362608"/>
        <c:crosses val="autoZero"/>
        <c:auto val="1"/>
        <c:lblAlgn val="ctr"/>
        <c:lblOffset val="100"/>
        <c:noMultiLvlLbl val="0"/>
      </c:catAx>
      <c:valAx>
        <c:axId val="19063626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44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Sheet5!$J$138</c:f>
              <c:strCache>
                <c:ptCount val="1"/>
                <c:pt idx="0">
                  <c:v>Egypt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Sheet5!$I$139:$I$143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Sheet5!$J$139:$J$143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3-E748-A2A6-25F52C2D070B}"/>
            </c:ext>
          </c:extLst>
        </c:ser>
        <c:ser>
          <c:idx val="1"/>
          <c:order val="1"/>
          <c:tx>
            <c:strRef>
              <c:f>Sheet5!$K$138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Sheet5!$I$139:$I$143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Sheet5!$K$139:$K$143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0.2</c:v>
                </c:pt>
                <c:pt idx="2">
                  <c:v>2.2941176470588234</c:v>
                </c:pt>
                <c:pt idx="3">
                  <c:v>1.2352941176470589</c:v>
                </c:pt>
                <c:pt idx="4">
                  <c:v>1.4750000000000001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3-E748-A2A6-25F52C2D070B}"/>
            </c:ext>
          </c:extLst>
        </c:ser>
        <c:ser>
          <c:idx val="2"/>
          <c:order val="2"/>
          <c:tx>
            <c:strRef>
              <c:f>Sheet5!$L$138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Sheet5!$I$139:$I$143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Sheet5!$L$139:$L$143</c:f>
              <c:numCache>
                <c:formatCode>General</c:formatCode>
                <c:ptCount val="5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  <c:pt idx="4">
                  <c:v>1.4923469387755102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3-E748-A2A6-25F52C2D070B}"/>
            </c:ext>
          </c:extLst>
        </c:ser>
        <c:ser>
          <c:idx val="3"/>
          <c:order val="3"/>
          <c:tx>
            <c:strRef>
              <c:f>Sheet5!$M$138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Sheet5!$I$139:$I$143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Sheet5!$M$139:$M$143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A3-E748-A2A6-25F52C2D070B}"/>
            </c:ext>
          </c:extLst>
        </c:ser>
        <c:ser>
          <c:idx val="4"/>
          <c:order val="4"/>
          <c:tx>
            <c:strRef>
              <c:f>Sheet5!$N$138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Sheet5!$I$139:$I$143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Sheet5!$N$139:$N$143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3-E748-A2A6-25F52C2D0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989984"/>
        <c:axId val="1082073456"/>
      </c:barChart>
      <c:catAx>
        <c:axId val="21019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073456"/>
        <c:crosses val="autoZero"/>
        <c:auto val="1"/>
        <c:lblAlgn val="ctr"/>
        <c:lblOffset val="100"/>
        <c:noMultiLvlLbl val="0"/>
      </c:catAx>
      <c:valAx>
        <c:axId val="10820734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989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Sheet5!$I$116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Sheet5!$J$116:$N$116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4.5</c:v>
                </c:pt>
                <c:pt idx="3">
                  <c:v>1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8-7A4F-A9FA-555A98F5E0B5}"/>
            </c:ext>
          </c:extLst>
        </c:ser>
        <c:ser>
          <c:idx val="1"/>
          <c:order val="1"/>
          <c:tx>
            <c:strRef>
              <c:f>Sheet5!$I$117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Sheet5!$J$117:$N$117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4.5</c:v>
                </c:pt>
                <c:pt idx="3">
                  <c:v>1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8-7A4F-A9FA-555A98F5E0B5}"/>
            </c:ext>
          </c:extLst>
        </c:ser>
        <c:ser>
          <c:idx val="2"/>
          <c:order val="2"/>
          <c:tx>
            <c:strRef>
              <c:f>Sheet5!$I$118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Sheet5!$J$118:$N$118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8-7A4F-A9FA-555A98F5E0B5}"/>
            </c:ext>
          </c:extLst>
        </c:ser>
        <c:ser>
          <c:idx val="3"/>
          <c:order val="3"/>
          <c:tx>
            <c:strRef>
              <c:f>Sheet5!$I$119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Sheet5!$J$119:$N$119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8-7A4F-A9FA-555A98F5E0B5}"/>
            </c:ext>
          </c:extLst>
        </c:ser>
        <c:ser>
          <c:idx val="4"/>
          <c:order val="4"/>
          <c:tx>
            <c:strRef>
              <c:f>Sheet5!$I$120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Sheet5!$J$115:$N$115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Sheet5!$J$120:$N$120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E8-7A4F-A9FA-555A98F5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819200"/>
        <c:axId val="1604304704"/>
      </c:barChart>
      <c:catAx>
        <c:axId val="210181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04704"/>
        <c:crosses val="autoZero"/>
        <c:auto val="1"/>
        <c:lblAlgn val="ctr"/>
        <c:lblOffset val="100"/>
        <c:noMultiLvlLbl val="0"/>
      </c:catAx>
      <c:valAx>
        <c:axId val="16043047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819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3117849"/>
            <a:ext cx="1758387" cy="6223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77675E-C04A-B7C3-99EA-69459109BAA6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6"/>
            <a:ext cx="1041400" cy="2451421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Egypt,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Egypt’s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Egypt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365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Egypt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Egypt’s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AA0D8F-B40E-4586-95E8-8CF9915D0324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997858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BD6B05-591E-2BB0-293F-7175D0C7CD26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39265" y="1862072"/>
            <a:ext cx="2163177" cy="79659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Egypt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Egypt’s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Egypt’s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Egypt’s overall score decreased since 2016 largely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reduce the affordability of cigarettes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E8EF70-D9F3-8AAA-009B-D68887E8D233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627657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Egypt, 2022</vt:lpstr>
      <vt:lpstr>How does Egypt compare to other countries?</vt:lpstr>
      <vt:lpstr>How does Egypt compare to other countries?</vt:lpstr>
      <vt:lpstr>Egypt’s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12</cp:revision>
  <dcterms:created xsi:type="dcterms:W3CDTF">2024-06-20T15:48:00Z</dcterms:created>
  <dcterms:modified xsi:type="dcterms:W3CDTF">2024-06-20T16:30:24Z</dcterms:modified>
</cp:coreProperties>
</file>