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70" r:id="rId2"/>
    <p:sldId id="272" r:id="rId3"/>
    <p:sldId id="273" r:id="rId4"/>
    <p:sldId id="2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41"/>
    <p:restoredTop sz="94648"/>
  </p:normalViewPr>
  <p:slideViewPr>
    <p:cSldViewPr snapToGrid="0">
      <p:cViewPr varScale="1">
        <p:scale>
          <a:sx n="55" d="100"/>
          <a:sy n="55" d="100"/>
        </p:scale>
        <p:origin x="208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8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8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7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margaretdorokhina/Desktop/Scorecard%202014-2022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FE-EB46-89F0-06B292934EAD}"/>
              </c:ext>
            </c:extLst>
          </c:dPt>
          <c:dPt>
            <c:idx val="3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5FE-EB46-89F0-06B292934EAD}"/>
              </c:ext>
            </c:extLst>
          </c:dPt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FE-EB46-89F0-06B292934E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Sheet5!$I$56:$M$56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Sheet5!$I$57:$M$57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 formatCode="0.0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E-EB46-89F0-06B292934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9051952"/>
        <c:axId val="548833232"/>
      </c:barChart>
      <c:catAx>
        <c:axId val="42905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833232"/>
        <c:crosses val="autoZero"/>
        <c:auto val="1"/>
        <c:lblAlgn val="ctr"/>
        <c:lblOffset val="100"/>
        <c:noMultiLvlLbl val="0"/>
      </c:catAx>
      <c:valAx>
        <c:axId val="54883323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0519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D5-6345-BAAB-4E141F5670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Sheet5!$O$83:$S$83</c:f>
              <c:strCache>
                <c:ptCount val="5"/>
                <c:pt idx="0">
                  <c:v>Brazil</c:v>
                </c:pt>
                <c:pt idx="1">
                  <c:v>Region of the Americas average</c:v>
                </c:pt>
                <c:pt idx="2">
                  <c:v>Upper middle-income group average</c:v>
                </c:pt>
                <c:pt idx="3">
                  <c:v>Global average</c:v>
                </c:pt>
                <c:pt idx="4">
                  <c:v>Top performing countries</c:v>
                </c:pt>
              </c:strCache>
            </c:strRef>
          </c:cat>
          <c:val>
            <c:numRef>
              <c:f>Sheet5!$O$84:$S$84</c:f>
              <c:numCache>
                <c:formatCode>0.00</c:formatCode>
                <c:ptCount val="5"/>
                <c:pt idx="0">
                  <c:v>1.75</c:v>
                </c:pt>
                <c:pt idx="1">
                  <c:v>1.9696969696969697</c:v>
                </c:pt>
                <c:pt idx="2">
                  <c:v>1.984375</c:v>
                </c:pt>
                <c:pt idx="3" formatCode="General">
                  <c:v>1.99</c:v>
                </c:pt>
                <c:pt idx="4" formatCode="General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5-6345-BAAB-4E141F567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7031711"/>
        <c:axId val="421630304"/>
      </c:barChart>
      <c:catAx>
        <c:axId val="200703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630304"/>
        <c:crosses val="autoZero"/>
        <c:auto val="1"/>
        <c:lblAlgn val="ctr"/>
        <c:lblOffset val="100"/>
        <c:noMultiLvlLbl val="0"/>
      </c:catAx>
      <c:valAx>
        <c:axId val="42163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03171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Sheet5!$S$60</c:f>
              <c:strCache>
                <c:ptCount val="1"/>
                <c:pt idx="0">
                  <c:v>Brazil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Sheet5!$R$61:$R$65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Sheet5!$S$61:$S$65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7-1546-A1EB-9C1D1AD5256D}"/>
            </c:ext>
          </c:extLst>
        </c:ser>
        <c:ser>
          <c:idx val="1"/>
          <c:order val="1"/>
          <c:tx>
            <c:strRef>
              <c:f>Sheet5!$T$60</c:f>
              <c:strCache>
                <c:ptCount val="1"/>
                <c:pt idx="0">
                  <c:v>Region of the Americas average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Sheet5!$R$61:$R$65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Sheet5!$T$61:$T$65</c:f>
              <c:numCache>
                <c:formatCode>0.00</c:formatCode>
                <c:ptCount val="5"/>
                <c:pt idx="0">
                  <c:v>2.5454545454545454</c:v>
                </c:pt>
                <c:pt idx="1">
                  <c:v>0.3235294117647059</c:v>
                </c:pt>
                <c:pt idx="2">
                  <c:v>1.6</c:v>
                </c:pt>
                <c:pt idx="3">
                  <c:v>3.2857142857142856</c:v>
                </c:pt>
                <c:pt idx="4">
                  <c:v>1.9696969696969697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47-1546-A1EB-9C1D1AD5256D}"/>
            </c:ext>
          </c:extLst>
        </c:ser>
        <c:ser>
          <c:idx val="2"/>
          <c:order val="2"/>
          <c:tx>
            <c:strRef>
              <c:f>Sheet5!$U$60</c:f>
              <c:strCache>
                <c:ptCount val="1"/>
                <c:pt idx="0">
                  <c:v>Upper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Sheet5!$R$61:$R$65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Sheet5!$U$61:$U$65</c:f>
              <c:numCache>
                <c:formatCode>0.00</c:formatCode>
                <c:ptCount val="5"/>
                <c:pt idx="0">
                  <c:v>2.2708333333333335</c:v>
                </c:pt>
                <c:pt idx="1">
                  <c:v>0.63461538461538458</c:v>
                </c:pt>
                <c:pt idx="2">
                  <c:v>2.1226415094339623</c:v>
                </c:pt>
                <c:pt idx="3">
                  <c:v>3.0188679245283021</c:v>
                </c:pt>
                <c:pt idx="4">
                  <c:v>1.984375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47-1546-A1EB-9C1D1AD5256D}"/>
            </c:ext>
          </c:extLst>
        </c:ser>
        <c:ser>
          <c:idx val="3"/>
          <c:order val="3"/>
          <c:tx>
            <c:strRef>
              <c:f>Sheet5!$V$60</c:f>
              <c:strCache>
                <c:ptCount val="1"/>
                <c:pt idx="0">
                  <c:v>Global average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Sheet5!$R$61:$R$65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Sheet5!$V$61:$V$65</c:f>
              <c:numCache>
                <c:formatCode>0.00</c:formatCode>
                <c:ptCount val="5"/>
                <c:pt idx="0">
                  <c:v>2.3705882352941177</c:v>
                </c:pt>
                <c:pt idx="1">
                  <c:v>0.5478723404255319</c:v>
                </c:pt>
                <c:pt idx="2">
                  <c:v>2.1711956521739131</c:v>
                </c:pt>
                <c:pt idx="3">
                  <c:v>2.9130434782608696</c:v>
                </c:pt>
                <c:pt idx="4">
                  <c:v>1.9911764705882353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47-1546-A1EB-9C1D1AD5256D}"/>
            </c:ext>
          </c:extLst>
        </c:ser>
        <c:ser>
          <c:idx val="4"/>
          <c:order val="4"/>
          <c:tx>
            <c:strRef>
              <c:f>Sheet5!$W$60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Sheet5!$R$61:$R$65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Sheet5!$W$61:$W$65</c:f>
              <c:numCache>
                <c:formatCode>General</c:formatCode>
                <c:ptCount val="5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47-1546-A1EB-9C1D1AD52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9361392"/>
        <c:axId val="155014640"/>
      </c:barChart>
      <c:catAx>
        <c:axId val="42936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014640"/>
        <c:crosses val="autoZero"/>
        <c:auto val="1"/>
        <c:lblAlgn val="ctr"/>
        <c:lblOffset val="100"/>
        <c:noMultiLvlLbl val="0"/>
      </c:catAx>
      <c:valAx>
        <c:axId val="15501464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3613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Sheet5!$AA$85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Sheet5!$AB$84:$AF$84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Sheet5!$AB$85:$AF$85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1.5</c:v>
                </c:pt>
                <c:pt idx="3">
                  <c:v>1</c:v>
                </c:pt>
                <c:pt idx="4" formatCode="0.00">
                  <c:v>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8-0B45-8559-7A18D3710013}"/>
            </c:ext>
          </c:extLst>
        </c:ser>
        <c:ser>
          <c:idx val="1"/>
          <c:order val="1"/>
          <c:tx>
            <c:strRef>
              <c:f>Sheet5!$AA$86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Sheet5!$AB$84:$AF$84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Sheet5!$AB$86:$AF$86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2.5</c:v>
                </c:pt>
                <c:pt idx="3">
                  <c:v>5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68-0B45-8559-7A18D3710013}"/>
            </c:ext>
          </c:extLst>
        </c:ser>
        <c:ser>
          <c:idx val="2"/>
          <c:order val="2"/>
          <c:tx>
            <c:strRef>
              <c:f>Sheet5!$AA$87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Sheet5!$AB$84:$AF$84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Sheet5!$AB$87:$AF$87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3.5</c:v>
                </c:pt>
                <c:pt idx="3">
                  <c:v>4</c:v>
                </c:pt>
                <c:pt idx="4" formatCode="0.0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68-0B45-8559-7A18D3710013}"/>
            </c:ext>
          </c:extLst>
        </c:ser>
        <c:ser>
          <c:idx val="3"/>
          <c:order val="3"/>
          <c:tx>
            <c:strRef>
              <c:f>Sheet5!$AA$88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Sheet5!$AB$84:$AF$84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Sheet5!$AB$88:$AF$88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 formatCode="0.0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68-0B45-8559-7A18D3710013}"/>
            </c:ext>
          </c:extLst>
        </c:ser>
        <c:ser>
          <c:idx val="4"/>
          <c:order val="4"/>
          <c:tx>
            <c:strRef>
              <c:f>Sheet5!$AA$89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Sheet5!$AB$84:$AF$84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Sheet5!$AB$89:$AF$89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 formatCode="0.0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68-0B45-8559-7A18D3710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6300351"/>
        <c:axId val="514608896"/>
      </c:barChart>
      <c:catAx>
        <c:axId val="2046300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08896"/>
        <c:crosses val="autoZero"/>
        <c:auto val="1"/>
        <c:lblAlgn val="ctr"/>
        <c:lblOffset val="100"/>
        <c:noMultiLvlLbl val="0"/>
      </c:catAx>
      <c:valAx>
        <c:axId val="51460889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30035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9BFE-36F2-1F42-9B6D-26C5ACC959AE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13B65-0986-0640-A8B1-BFD6ECB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87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6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6/20/24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3653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4162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5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6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6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Brazil,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Brazil’s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Brazil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824013" y="3162300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B3180-01FA-2450-04A3-D0102FAAEBB7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2956BE8E-6145-DADE-9A05-7AE7825E23D1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A24D735-2E2F-1CB8-94EB-6663F0C26365}"/>
              </a:ext>
            </a:extLst>
          </p:cNvPr>
          <p:cNvGraphicFramePr>
            <a:graphicFrameLocks/>
          </p:cNvGraphicFramePr>
          <p:nvPr/>
        </p:nvGraphicFramePr>
        <p:xfrm>
          <a:off x="1524000" y="16500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Up Arrow 22"/>
          <p:cNvSpPr/>
          <p:nvPr/>
        </p:nvSpPr>
        <p:spPr>
          <a:xfrm>
            <a:off x="9143718" y="1814513"/>
            <a:ext cx="1041400" cy="2239690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3824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Brazil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Brazil’s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84832-3468-DE9F-E3C3-517EF0F8139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236C8-9B34-FC31-C08B-1DA2F140E7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CC6693B9-427D-E4F5-E07F-71A97BC2C23D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97F508A-D44E-6AD9-0946-BA108A1C1525}"/>
              </a:ext>
            </a:extLst>
          </p:cNvPr>
          <p:cNvGraphicFramePr>
            <a:graphicFrameLocks/>
          </p:cNvGraphicFramePr>
          <p:nvPr/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741727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Brazil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Brazil’s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33560-FF1B-6F21-0F0F-64A4B5135270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EF4CD-AD66-0007-CB0F-7DCE60CA5E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BD4D8B2A-A0FB-C3F6-55F4-1B9BCB1399BF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DACD5FC-CF1A-3FFF-005A-2F9FD3855851}"/>
              </a:ext>
            </a:extLst>
          </p:cNvPr>
          <p:cNvGraphicFramePr>
            <a:graphicFrameLocks/>
          </p:cNvGraphicFramePr>
          <p:nvPr/>
        </p:nvGraphicFramePr>
        <p:xfrm>
          <a:off x="1524000" y="1519143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Rectangle 15"/>
          <p:cNvSpPr/>
          <p:nvPr/>
        </p:nvSpPr>
        <p:spPr>
          <a:xfrm>
            <a:off x="3327985" y="1708920"/>
            <a:ext cx="2396539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CIGARETTE PRICE &amp; 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0489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Brazil’s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Brazil’s overall score dropped gradually from 2016 to 2022, largely due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 failure to decrease affordability of cigarettes over time.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560E8-EAD5-050E-F722-33B825979F30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0C9EE-3403-D9A6-57F8-A1DAF5A3A5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128DF00-E343-C7A6-22E8-3B45E12858F7}"/>
              </a:ext>
            </a:extLst>
          </p:cNvPr>
          <p:cNvGraphicFramePr>
            <a:graphicFrameLocks/>
          </p:cNvGraphicFramePr>
          <p:nvPr/>
        </p:nvGraphicFramePr>
        <p:xfrm>
          <a:off x="1524000" y="151934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5512470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227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Georgia</vt:lpstr>
      <vt:lpstr>tobacconomics1</vt:lpstr>
      <vt:lpstr>Cigarette tax policies in Brazil, 2022</vt:lpstr>
      <vt:lpstr>How does Brazil compare to other countries?</vt:lpstr>
      <vt:lpstr>How does Brazil compare to other countries?</vt:lpstr>
      <vt:lpstr>Brazil’s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Dorokhina, Margaret</dc:creator>
  <cp:lastModifiedBy>Dorokhina, Margaret</cp:lastModifiedBy>
  <cp:revision>2</cp:revision>
  <dcterms:created xsi:type="dcterms:W3CDTF">2024-06-20T15:48:00Z</dcterms:created>
  <dcterms:modified xsi:type="dcterms:W3CDTF">2024-06-20T15:57:58Z</dcterms:modified>
</cp:coreProperties>
</file>