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02" r:id="rId3"/>
    <p:sldId id="303" r:id="rId4"/>
    <p:sldId id="304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D-0F4F-8CBF-A24C9FA64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Sheet5!$AZ$304:$BD$304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Sheet5!$AZ$309:$BD$309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5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D-0F4F-8CBF-A24C9FA64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977984"/>
        <c:axId val="229178512"/>
      </c:barChart>
      <c:catAx>
        <c:axId val="10069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78512"/>
        <c:crosses val="autoZero"/>
        <c:auto val="1"/>
        <c:lblAlgn val="ctr"/>
        <c:lblOffset val="100"/>
        <c:noMultiLvlLbl val="0"/>
      </c:catAx>
      <c:valAx>
        <c:axId val="2291785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977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2-ED42-8635-3F8A175CC768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Sheet5!$BG$311:$BK$311</c:f>
              <c:strCache>
                <c:ptCount val="5"/>
                <c:pt idx="0">
                  <c:v>Albania</c:v>
                </c:pt>
                <c:pt idx="1">
                  <c:v>European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Sheet5!$BG$316:$BK$316</c:f>
              <c:numCache>
                <c:formatCode>General</c:formatCode>
                <c:ptCount val="5"/>
                <c:pt idx="0">
                  <c:v>2.63</c:v>
                </c:pt>
                <c:pt idx="1">
                  <c:v>2.6354166666666665</c:v>
                </c:pt>
                <c:pt idx="2">
                  <c:v>1.984375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2-ED42-8635-3F8A175CC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107616"/>
        <c:axId val="1166775424"/>
      </c:barChart>
      <c:catAx>
        <c:axId val="10831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775424"/>
        <c:crosses val="autoZero"/>
        <c:auto val="1"/>
        <c:lblAlgn val="ctr"/>
        <c:lblOffset val="100"/>
        <c:noMultiLvlLbl val="0"/>
      </c:catAx>
      <c:valAx>
        <c:axId val="11667754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107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Sheet5!$BG$311</c:f>
              <c:strCache>
                <c:ptCount val="1"/>
                <c:pt idx="0">
                  <c:v>Albania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Sheet5!$BF$312:$BF$316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Sheet5!$BG$312:$BG$316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5</c:v>
                </c:pt>
                <c:pt idx="4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4-1646-AAAD-62AC324C8D9D}"/>
            </c:ext>
          </c:extLst>
        </c:ser>
        <c:ser>
          <c:idx val="1"/>
          <c:order val="1"/>
          <c:tx>
            <c:strRef>
              <c:f>Sheet5!$BH$311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Sheet5!$BF$312:$BF$316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Sheet5!$BH$312:$BH$316</c:f>
              <c:numCache>
                <c:formatCode>General</c:formatCode>
                <c:ptCount val="5"/>
                <c:pt idx="0">
                  <c:v>2.9791666666666665</c:v>
                </c:pt>
                <c:pt idx="1">
                  <c:v>0.47169811320754718</c:v>
                </c:pt>
                <c:pt idx="2">
                  <c:v>3.5865384615384617</c:v>
                </c:pt>
                <c:pt idx="3">
                  <c:v>3.6346153846153846</c:v>
                </c:pt>
                <c:pt idx="4">
                  <c:v>2.6354166666666665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4-1646-AAAD-62AC324C8D9D}"/>
            </c:ext>
          </c:extLst>
        </c:ser>
        <c:ser>
          <c:idx val="2"/>
          <c:order val="2"/>
          <c:tx>
            <c:strRef>
              <c:f>Sheet5!$BI$311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Sheet5!$BF$312:$BF$316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Sheet5!$BI$312:$BI$316</c:f>
              <c:numCache>
                <c:formatCode>General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34-1646-AAAD-62AC324C8D9D}"/>
            </c:ext>
          </c:extLst>
        </c:ser>
        <c:ser>
          <c:idx val="3"/>
          <c:order val="3"/>
          <c:tx>
            <c:strRef>
              <c:f>Sheet5!$BJ$311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Sheet5!$BF$312:$BF$316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Sheet5!$BJ$312:$BJ$316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34-1646-AAAD-62AC324C8D9D}"/>
            </c:ext>
          </c:extLst>
        </c:ser>
        <c:ser>
          <c:idx val="4"/>
          <c:order val="4"/>
          <c:tx>
            <c:strRef>
              <c:f>Sheet5!$BK$311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Sheet5!$BF$312:$BF$316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Sheet5!$BK$312:$BK$316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34-1646-AAAD-62AC324C8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079888"/>
        <c:axId val="515328016"/>
      </c:barChart>
      <c:catAx>
        <c:axId val="5520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28016"/>
        <c:crosses val="autoZero"/>
        <c:auto val="1"/>
        <c:lblAlgn val="ctr"/>
        <c:lblOffset val="100"/>
        <c:noMultiLvlLbl val="0"/>
      </c:catAx>
      <c:valAx>
        <c:axId val="5153280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798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Sheet5!$AY$305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Sheet5!$AZ$304:$BD$304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Sheet5!$AZ$305:$BD$305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2-C544-BD04-1B50110A3470}"/>
            </c:ext>
          </c:extLst>
        </c:ser>
        <c:ser>
          <c:idx val="1"/>
          <c:order val="1"/>
          <c:tx>
            <c:strRef>
              <c:f>Sheet5!$AY$306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Sheet5!$AZ$304:$BD$304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Sheet5!$AZ$306:$BD$306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2-C544-BD04-1B50110A3470}"/>
            </c:ext>
          </c:extLst>
        </c:ser>
        <c:ser>
          <c:idx val="2"/>
          <c:order val="2"/>
          <c:tx>
            <c:strRef>
              <c:f>Sheet5!$AY$307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Sheet5!$AZ$304:$BD$304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Sheet5!$AZ$307:$BD$307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2-C544-BD04-1B50110A3470}"/>
            </c:ext>
          </c:extLst>
        </c:ser>
        <c:ser>
          <c:idx val="3"/>
          <c:order val="3"/>
          <c:tx>
            <c:strRef>
              <c:f>Sheet5!$AY$308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Sheet5!$AZ$304:$BD$304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Sheet5!$AZ$308:$BD$308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5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02-C544-BD04-1B50110A3470}"/>
            </c:ext>
          </c:extLst>
        </c:ser>
        <c:ser>
          <c:idx val="4"/>
          <c:order val="4"/>
          <c:tx>
            <c:strRef>
              <c:f>Sheet5!$AY$309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Sheet5!$AZ$304:$BD$304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Sheet5!$AZ$309:$BD$309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5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02-C544-BD04-1B50110A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1549584"/>
        <c:axId val="971833120"/>
      </c:barChart>
      <c:catAx>
        <c:axId val="97154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33120"/>
        <c:crosses val="autoZero"/>
        <c:auto val="1"/>
        <c:lblAlgn val="ctr"/>
        <c:lblOffset val="100"/>
        <c:noMultiLvlLbl val="0"/>
      </c:catAx>
      <c:valAx>
        <c:axId val="9718331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549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5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94011" y="2617863"/>
            <a:ext cx="1758387" cy="62230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3F74C4B-89E1-421C-458E-B55E18C8F110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1637034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Albania,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Albania’s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Albania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41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Albania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Albania’s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DDC3E53-1A04-0095-6FEA-F023C1719C44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204347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792783-304C-04FC-E4DD-4EE9E6413833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279267" y="1926336"/>
            <a:ext cx="2114550" cy="7315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Albania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Albania’s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70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Albania’s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Albania’s overall score fluctuated between 2014 and 2022 as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tax share of price increased and tax structure improved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while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score dropped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24A316-A5F4-C4BE-AD70-F81391C5BC08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845479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227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Albania, 2022</vt:lpstr>
      <vt:lpstr>How does Albania compare to other countries?</vt:lpstr>
      <vt:lpstr>How does Albania compare to other countries?</vt:lpstr>
      <vt:lpstr>Albania’s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8</cp:revision>
  <dcterms:created xsi:type="dcterms:W3CDTF">2024-06-20T15:48:00Z</dcterms:created>
  <dcterms:modified xsi:type="dcterms:W3CDTF">2024-06-20T16:23:30Z</dcterms:modified>
</cp:coreProperties>
</file>