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8" r:id="rId2"/>
    <p:sldId id="261" r:id="rId3"/>
    <p:sldId id="264" r:id="rId4"/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2"/>
    <p:restoredTop sz="94631"/>
  </p:normalViewPr>
  <p:slideViewPr>
    <p:cSldViewPr snapToGrid="0" snapToObjects="1">
      <p:cViewPr varScale="1">
        <p:scale>
          <a:sx n="110" d="100"/>
          <a:sy n="110" d="100"/>
        </p:scale>
        <p:origin x="6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1" d="100"/>
          <a:sy n="81" d="100"/>
        </p:scale>
        <p:origin x="84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/Users/maredasmith/Downloads/Scorecard2014_2020_md%20(3)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/Users/maredasmith/Downloads/Scorecard2014_2020_md%20(3)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/Users/maredasmith/Downloads/Scorecard2014_2020_md%20(3)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/Users/maredasmith/Downloads/9.27_MGS_Graphs_Scorecard2014_2020_m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'Slide 1'!$A$146</c:f>
              <c:strCache>
                <c:ptCount val="1"/>
                <c:pt idx="0">
                  <c:v>Togo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E2E-9E4C-B80F-B5ADC2C54FA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1'!$B$1:$F$1</c:f>
              <c:strCache>
                <c:ptCount val="5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  <c:pt idx="4">
                  <c:v>Overall score</c:v>
                </c:pt>
              </c:strCache>
            </c:strRef>
          </c:cat>
          <c:val>
            <c:numRef>
              <c:f>'Slide 1'!$B$146:$F$146</c:f>
              <c:numCache>
                <c:formatCode>0.00</c:formatCode>
                <c:ptCount val="5"/>
                <c:pt idx="0">
                  <c:v>1</c:v>
                </c:pt>
                <c:pt idx="1">
                  <c:v>4</c:v>
                </c:pt>
                <c:pt idx="2">
                  <c:v>0.5</c:v>
                </c:pt>
                <c:pt idx="3">
                  <c:v>2</c:v>
                </c:pt>
                <c:pt idx="4">
                  <c:v>1.875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E2E-9E4C-B80F-B5ADC2C54F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178505472"/>
        <c:axId val="-650328272"/>
      </c:barChart>
      <c:catAx>
        <c:axId val="-117850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650328272"/>
        <c:crosses val="autoZero"/>
        <c:auto val="1"/>
        <c:lblAlgn val="ctr"/>
        <c:lblOffset val="100"/>
        <c:noMultiLvlLbl val="0"/>
      </c:catAx>
      <c:valAx>
        <c:axId val="-650328272"/>
        <c:scaling>
          <c:orientation val="minMax"/>
          <c:max val="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7850547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EB8-4D43-B44E-A3B8ADC0F0D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2'!$A$210:$E$210</c:f>
              <c:strCache>
                <c:ptCount val="5"/>
                <c:pt idx="0">
                  <c:v>Togo</c:v>
                </c:pt>
                <c:pt idx="1">
                  <c:v>Low-income group average</c:v>
                </c:pt>
                <c:pt idx="2">
                  <c:v>African region average</c:v>
                </c:pt>
                <c:pt idx="3">
                  <c:v>Global average</c:v>
                </c:pt>
                <c:pt idx="4">
                  <c:v>Top performing  countries</c:v>
                </c:pt>
              </c:strCache>
            </c:strRef>
          </c:cat>
          <c:val>
            <c:numRef>
              <c:f>'Slide 2'!$A$211:$E$211</c:f>
              <c:numCache>
                <c:formatCode>0.00</c:formatCode>
                <c:ptCount val="5"/>
                <c:pt idx="0">
                  <c:v>1.875</c:v>
                </c:pt>
                <c:pt idx="1">
                  <c:v>1.423611</c:v>
                </c:pt>
                <c:pt idx="2">
                  <c:v>1.6369050000000001</c:v>
                </c:pt>
                <c:pt idx="3">
                  <c:v>2.2804690000000001</c:v>
                </c:pt>
                <c:pt idx="4">
                  <c:v>4.625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B8-4D43-B44E-A3B8ADC0F0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409627472"/>
        <c:axId val="-1413538096"/>
      </c:barChart>
      <c:catAx>
        <c:axId val="-1409627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13538096"/>
        <c:crosses val="autoZero"/>
        <c:auto val="1"/>
        <c:lblAlgn val="ctr"/>
        <c:lblOffset val="100"/>
        <c:noMultiLvlLbl val="0"/>
      </c:catAx>
      <c:valAx>
        <c:axId val="-1413538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0962747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'Slide 3'!$A$182</c:f>
              <c:strCache>
                <c:ptCount val="1"/>
                <c:pt idx="0">
                  <c:v>Togo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3'!$B$1:$E$1</c:f>
              <c:strCache>
                <c:ptCount val="4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</c:strCache>
            </c:strRef>
          </c:cat>
          <c:val>
            <c:numRef>
              <c:f>'Slide 3'!$B$182:$E$182</c:f>
              <c:numCache>
                <c:formatCode>0.00</c:formatCode>
                <c:ptCount val="4"/>
                <c:pt idx="0">
                  <c:v>1</c:v>
                </c:pt>
                <c:pt idx="1">
                  <c:v>4</c:v>
                </c:pt>
                <c:pt idx="2">
                  <c:v>0.5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62-664E-A0F1-76089D3418B3}"/>
            </c:ext>
          </c:extLst>
        </c:ser>
        <c:ser>
          <c:idx val="1"/>
          <c:order val="1"/>
          <c:tx>
            <c:strRef>
              <c:f>'Slide 3'!$A$183</c:f>
              <c:strCache>
                <c:ptCount val="1"/>
                <c:pt idx="0">
                  <c:v>African region average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'Slide 3'!$B$1:$E$1</c:f>
              <c:strCache>
                <c:ptCount val="4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</c:strCache>
            </c:strRef>
          </c:cat>
          <c:val>
            <c:numRef>
              <c:f>'Slide 3'!$B$183:$E$183</c:f>
              <c:numCache>
                <c:formatCode>General</c:formatCode>
                <c:ptCount val="4"/>
                <c:pt idx="0">
                  <c:v>1.49</c:v>
                </c:pt>
                <c:pt idx="1">
                  <c:v>1.1100000000000001</c:v>
                </c:pt>
                <c:pt idx="2">
                  <c:v>1.02</c:v>
                </c:pt>
                <c:pt idx="3">
                  <c:v>2.84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62-664E-A0F1-76089D3418B3}"/>
            </c:ext>
          </c:extLst>
        </c:ser>
        <c:ser>
          <c:idx val="2"/>
          <c:order val="2"/>
          <c:tx>
            <c:strRef>
              <c:f>'Slide 3'!$A$184</c:f>
              <c:strCache>
                <c:ptCount val="1"/>
                <c:pt idx="0">
                  <c:v>Low-income group average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'Slide 3'!$B$1:$E$1</c:f>
              <c:strCache>
                <c:ptCount val="4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</c:strCache>
            </c:strRef>
          </c:cat>
          <c:val>
            <c:numRef>
              <c:f>'Slide 3'!$B$184:$E$184</c:f>
              <c:numCache>
                <c:formatCode>0.00</c:formatCode>
                <c:ptCount val="4"/>
                <c:pt idx="0">
                  <c:v>0.65</c:v>
                </c:pt>
                <c:pt idx="1">
                  <c:v>1.2083330000000001</c:v>
                </c:pt>
                <c:pt idx="2">
                  <c:v>1.1666669999999999</c:v>
                </c:pt>
                <c:pt idx="3">
                  <c:v>2.3043480000000001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62-664E-A0F1-76089D3418B3}"/>
            </c:ext>
          </c:extLst>
        </c:ser>
        <c:ser>
          <c:idx val="3"/>
          <c:order val="3"/>
          <c:tx>
            <c:strRef>
              <c:f>'Slide 3'!$A$185</c:f>
              <c:strCache>
                <c:ptCount val="1"/>
                <c:pt idx="0">
                  <c:v>Global average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'Slide 3'!$B$1:$E$1</c:f>
              <c:strCache>
                <c:ptCount val="4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</c:strCache>
            </c:strRef>
          </c:cat>
          <c:val>
            <c:numRef>
              <c:f>'Slide 3'!$B$185:$E$185</c:f>
              <c:numCache>
                <c:formatCode>0.00</c:formatCode>
                <c:ptCount val="4"/>
                <c:pt idx="0">
                  <c:v>2.5030670000000002</c:v>
                </c:pt>
                <c:pt idx="1">
                  <c:v>1.3957219999999999</c:v>
                </c:pt>
                <c:pt idx="2">
                  <c:v>2.1574589999999998</c:v>
                </c:pt>
                <c:pt idx="3">
                  <c:v>2.870787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462-664E-A0F1-76089D3418B3}"/>
            </c:ext>
          </c:extLst>
        </c:ser>
        <c:ser>
          <c:idx val="4"/>
          <c:order val="4"/>
          <c:tx>
            <c:strRef>
              <c:f>'Slide 3'!$A$186</c:f>
              <c:strCache>
                <c:ptCount val="1"/>
                <c:pt idx="0">
                  <c:v>Top performing country average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'Slide 3'!$B$1:$E$1</c:f>
              <c:strCache>
                <c:ptCount val="4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</c:strCache>
            </c:strRef>
          </c:cat>
          <c:val>
            <c:numRef>
              <c:f>'Slide 3'!$B$186:$E$186</c:f>
              <c:numCache>
                <c:formatCode>0.00</c:formatCode>
                <c:ptCount val="4"/>
                <c:pt idx="0">
                  <c:v>5</c:v>
                </c:pt>
                <c:pt idx="1">
                  <c:v>4.5</c:v>
                </c:pt>
                <c:pt idx="2">
                  <c:v>4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462-664E-A0F1-76089D3418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866318000"/>
        <c:axId val="-1207702544"/>
      </c:barChart>
      <c:catAx>
        <c:axId val="-1866318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07702544"/>
        <c:crosses val="autoZero"/>
        <c:auto val="1"/>
        <c:lblAlgn val="ctr"/>
        <c:lblOffset val="100"/>
        <c:noMultiLvlLbl val="0"/>
      </c:catAx>
      <c:valAx>
        <c:axId val="-1207702544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6631800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'Slide 4 (Margaret)'!$C$254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'Slide 4 (Margaret)'!$D$1:$H$1</c:f>
              <c:strCache>
                <c:ptCount val="5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  <c:pt idx="4">
                  <c:v>Overall score</c:v>
                </c:pt>
              </c:strCache>
            </c:strRef>
          </c:cat>
          <c:val>
            <c:numRef>
              <c:f>'Slide 4 (Margaret)'!$D$254:$H$254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BF-E041-B276-EEFA90EBCB9E}"/>
            </c:ext>
          </c:extLst>
        </c:ser>
        <c:ser>
          <c:idx val="1"/>
          <c:order val="1"/>
          <c:tx>
            <c:strRef>
              <c:f>'Slide 4 (Margaret)'!$C$255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'Slide 4 (Margaret)'!$D$1:$H$1</c:f>
              <c:strCache>
                <c:ptCount val="5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  <c:pt idx="4">
                  <c:v>Overall score</c:v>
                </c:pt>
              </c:strCache>
            </c:strRef>
          </c:cat>
          <c:val>
            <c:numRef>
              <c:f>'Slide 4 (Margaret)'!$D$255:$H$255</c:f>
              <c:numCache>
                <c:formatCode>0.00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BF-E041-B276-EEFA90EBCB9E}"/>
            </c:ext>
          </c:extLst>
        </c:ser>
        <c:ser>
          <c:idx val="2"/>
          <c:order val="2"/>
          <c:tx>
            <c:strRef>
              <c:f>'Slide 4 (Margaret)'!$C$256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'Slide 4 (Margaret)'!$D$1:$H$1</c:f>
              <c:strCache>
                <c:ptCount val="5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  <c:pt idx="4">
                  <c:v>Overall score</c:v>
                </c:pt>
              </c:strCache>
            </c:strRef>
          </c:cat>
          <c:val>
            <c:numRef>
              <c:f>'Slide 4 (Margaret)'!$D$256:$H$256</c:f>
              <c:numCache>
                <c:formatCode>0.00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7BF-E041-B276-EEFA90EBCB9E}"/>
            </c:ext>
          </c:extLst>
        </c:ser>
        <c:ser>
          <c:idx val="3"/>
          <c:order val="3"/>
          <c:tx>
            <c:strRef>
              <c:f>'Slide 4 (Margaret)'!$C$257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4 (Margaret)'!$D$1:$H$1</c:f>
              <c:strCache>
                <c:ptCount val="5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  <c:pt idx="4">
                  <c:v>Overall score</c:v>
                </c:pt>
              </c:strCache>
            </c:strRef>
          </c:cat>
          <c:val>
            <c:numRef>
              <c:f>'Slide 4 (Margaret)'!$D$257:$H$257</c:f>
              <c:numCache>
                <c:formatCode>0.00</c:formatCode>
                <c:ptCount val="5"/>
                <c:pt idx="0">
                  <c:v>1</c:v>
                </c:pt>
                <c:pt idx="1">
                  <c:v>4</c:v>
                </c:pt>
                <c:pt idx="2">
                  <c:v>0.5</c:v>
                </c:pt>
                <c:pt idx="3">
                  <c:v>2</c:v>
                </c:pt>
                <c:pt idx="4">
                  <c:v>1.875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7BF-E041-B276-EEFA90EBCB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63792080"/>
        <c:axId val="1177151920"/>
      </c:barChart>
      <c:catAx>
        <c:axId val="116379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7151920"/>
        <c:crosses val="autoZero"/>
        <c:auto val="1"/>
        <c:lblAlgn val="ctr"/>
        <c:lblOffset val="100"/>
        <c:noMultiLvlLbl val="0"/>
      </c:catAx>
      <c:valAx>
        <c:axId val="1177151920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379208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800"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44C00-B36F-114A-9E22-96C7EF488A89}" type="datetimeFigureOut">
              <a:rPr lang="en-US" smtClean="0"/>
              <a:t>11/1/21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708ED-68A9-D74E-AAE8-51DE614EF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36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708ED-68A9-D74E-AAE8-51DE614EFC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80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566446"/>
            <a:ext cx="12192000" cy="3291553"/>
          </a:xfrm>
          <a:prstGeom prst="rect">
            <a:avLst/>
          </a:prstGeom>
          <a:solidFill>
            <a:srgbClr val="B4C0D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763107" y="4033943"/>
            <a:ext cx="10667104" cy="2173984"/>
          </a:xfrm>
        </p:spPr>
        <p:txBody>
          <a:bodyPr lIns="0" tIns="0" rIns="0" bIns="0" anchor="t" anchorCtr="0">
            <a:noAutofit/>
          </a:bodyPr>
          <a:lstStyle>
            <a:lvl1pPr>
              <a:defRPr sz="5333" b="1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5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761794" y="5801527"/>
            <a:ext cx="10668417" cy="812799"/>
          </a:xfrm>
        </p:spPr>
        <p:txBody>
          <a:bodyPr wrap="square" lIns="0" rIns="0" bIns="0" anchor="t" anchorCtr="0">
            <a:noAutofit/>
          </a:bodyPr>
          <a:lstStyle>
            <a:lvl1pPr marL="0" indent="0">
              <a:spcBef>
                <a:spcPts val="0"/>
              </a:spcBef>
              <a:buNone/>
              <a:defRPr sz="2667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609585" indent="0">
              <a:buNone/>
              <a:defRPr/>
            </a:lvl2pPr>
            <a:lvl3pPr marL="1219170" indent="0">
              <a:buNone/>
              <a:defRPr/>
            </a:lvl3pPr>
            <a:lvl4pPr marL="1828754" indent="0">
              <a:buNone/>
              <a:defRPr/>
            </a:lvl4pPr>
            <a:lvl5pPr marL="2438339" indent="0">
              <a:buNone/>
              <a:defRPr/>
            </a:lvl5pPr>
          </a:lstStyle>
          <a:p>
            <a:pPr lvl="0"/>
            <a:r>
              <a:rPr lang="en-US" dirty="0"/>
              <a:t>Click to edit speaker name/title</a:t>
            </a:r>
          </a:p>
          <a:p>
            <a:pPr lvl="0"/>
            <a:r>
              <a:rPr lang="en-US" dirty="0"/>
              <a:t>Date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279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BCD5747-385E-473D-A08D-FC42F705F16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88353" y="318789"/>
            <a:ext cx="3698697" cy="289731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A765CAE-3EA9-4B74-A145-9BAC5032804E}"/>
              </a:ext>
            </a:extLst>
          </p:cNvPr>
          <p:cNvSpPr/>
          <p:nvPr userDrawn="1"/>
        </p:nvSpPr>
        <p:spPr>
          <a:xfrm>
            <a:off x="609600" y="3459775"/>
            <a:ext cx="11582400" cy="106672"/>
          </a:xfrm>
          <a:prstGeom prst="rect">
            <a:avLst/>
          </a:prstGeom>
          <a:solidFill>
            <a:srgbClr val="344E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4866BA-95FB-4DF0-B4EA-77AA9BEE511B}"/>
              </a:ext>
            </a:extLst>
          </p:cNvPr>
          <p:cNvSpPr/>
          <p:nvPr userDrawn="1"/>
        </p:nvSpPr>
        <p:spPr>
          <a:xfrm>
            <a:off x="0" y="3459775"/>
            <a:ext cx="609600" cy="106673"/>
          </a:xfrm>
          <a:prstGeom prst="rect">
            <a:avLst/>
          </a:prstGeom>
          <a:solidFill>
            <a:srgbClr val="EF89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683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BF9C0EA-9880-479E-ACF7-534C7A064F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6849" y="3566160"/>
            <a:ext cx="12192000" cy="329184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762448" y="3756412"/>
            <a:ext cx="10667104" cy="2885184"/>
          </a:xfrm>
        </p:spPr>
        <p:txBody>
          <a:bodyPr lIns="0" tIns="0" rIns="0" bIns="45720" anchor="ctr" anchorCtr="0">
            <a:noAutofit/>
          </a:bodyPr>
          <a:lstStyle>
            <a:lvl1pPr algn="ctr">
              <a:defRPr sz="5333" b="1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279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52F96CB-95EF-4223-ABAF-E073EF067D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90462" y="741399"/>
            <a:ext cx="1411079" cy="218758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9BF8357-D1AF-4049-AC27-8E524D87E74A}"/>
              </a:ext>
            </a:extLst>
          </p:cNvPr>
          <p:cNvSpPr/>
          <p:nvPr userDrawn="1"/>
        </p:nvSpPr>
        <p:spPr>
          <a:xfrm>
            <a:off x="609600" y="3463501"/>
            <a:ext cx="11582400" cy="106672"/>
          </a:xfrm>
          <a:prstGeom prst="rect">
            <a:avLst/>
          </a:prstGeom>
          <a:solidFill>
            <a:srgbClr val="344E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CED982-66FE-47DA-A518-F2729B9C5EC6}"/>
              </a:ext>
            </a:extLst>
          </p:cNvPr>
          <p:cNvSpPr/>
          <p:nvPr userDrawn="1"/>
        </p:nvSpPr>
        <p:spPr>
          <a:xfrm>
            <a:off x="-6850" y="3463501"/>
            <a:ext cx="623299" cy="114512"/>
          </a:xfrm>
          <a:prstGeom prst="rect">
            <a:avLst/>
          </a:prstGeom>
          <a:solidFill>
            <a:srgbClr val="EF89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811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-With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09600" y="1358900"/>
            <a:ext cx="10972800" cy="1965667"/>
          </a:xfrm>
        </p:spPr>
        <p:txBody>
          <a:bodyPr>
            <a:spAutoFit/>
          </a:bodyPr>
          <a:lstStyle>
            <a:lvl1pPr>
              <a:defRPr sz="3333">
                <a:solidFill>
                  <a:srgbClr val="5C4F3D"/>
                </a:solidFill>
              </a:defRPr>
            </a:lvl1pPr>
            <a:lvl2pPr>
              <a:defRPr sz="3067">
                <a:solidFill>
                  <a:srgbClr val="5C4F3D"/>
                </a:solidFill>
              </a:defRPr>
            </a:lvl2pPr>
            <a:lvl3pPr>
              <a:defRPr sz="2667">
                <a:solidFill>
                  <a:srgbClr val="5C4F3D"/>
                </a:solidFill>
              </a:defRPr>
            </a:lvl3pPr>
            <a:lvl4pPr>
              <a:defRPr sz="2133">
                <a:solidFill>
                  <a:srgbClr val="5C4F3D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2534" y="6266720"/>
            <a:ext cx="4741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714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-Two S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58900"/>
            <a:ext cx="5384800" cy="2872581"/>
          </a:xfrm>
        </p:spPr>
        <p:txBody>
          <a:bodyPr>
            <a:spAutoFit/>
          </a:bodyPr>
          <a:lstStyle>
            <a:lvl1pPr>
              <a:defRPr sz="3333">
                <a:solidFill>
                  <a:schemeClr val="tx2"/>
                </a:solidFill>
              </a:defRPr>
            </a:lvl1pPr>
            <a:lvl2pPr>
              <a:defRPr sz="3067">
                <a:solidFill>
                  <a:schemeClr val="tx2"/>
                </a:solidFill>
              </a:defRPr>
            </a:lvl2pPr>
            <a:lvl3pPr>
              <a:defRPr sz="2667">
                <a:solidFill>
                  <a:schemeClr val="tx2"/>
                </a:solidFill>
              </a:defRPr>
            </a:lvl3pPr>
            <a:lvl4pPr>
              <a:defRPr sz="2133">
                <a:solidFill>
                  <a:schemeClr val="tx2"/>
                </a:solidFill>
              </a:defRPr>
            </a:lvl4pPr>
            <a:lvl5pPr>
              <a:defRPr sz="2133">
                <a:solidFill>
                  <a:schemeClr val="tx2"/>
                </a:solidFill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58900"/>
            <a:ext cx="5384800" cy="2872581"/>
          </a:xfrm>
        </p:spPr>
        <p:txBody>
          <a:bodyPr>
            <a:spAutoFit/>
          </a:bodyPr>
          <a:lstStyle>
            <a:lvl1pPr>
              <a:defRPr sz="3333">
                <a:solidFill>
                  <a:schemeClr val="tx2"/>
                </a:solidFill>
              </a:defRPr>
            </a:lvl1pPr>
            <a:lvl2pPr>
              <a:defRPr sz="3067">
                <a:solidFill>
                  <a:schemeClr val="tx2"/>
                </a:solidFill>
              </a:defRPr>
            </a:lvl2pPr>
            <a:lvl3pPr>
              <a:defRPr sz="2667">
                <a:solidFill>
                  <a:schemeClr val="tx2"/>
                </a:solidFill>
              </a:defRPr>
            </a:lvl3pPr>
            <a:lvl4pPr>
              <a:defRPr sz="2133">
                <a:solidFill>
                  <a:schemeClr val="tx2"/>
                </a:solidFill>
              </a:defRPr>
            </a:lvl4pPr>
            <a:lvl5pPr>
              <a:defRPr sz="2133">
                <a:solidFill>
                  <a:schemeClr val="tx2"/>
                </a:solidFill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2534" y="6280419"/>
            <a:ext cx="4741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31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E227E-FE1A-F94C-B234-08B89A1E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51C58-16CC-4E46-BE63-F53701B69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58901"/>
            <a:ext cx="10972800" cy="24088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DA856A-F125-904A-9120-269873263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3863-0AB4-A049-ABB7-F0E84241EEE9}" type="datetimeFigureOut">
              <a:rPr lang="en-US">
                <a:solidFill>
                  <a:prstClr val="black"/>
                </a:solidFill>
              </a:rPr>
              <a:pPr/>
              <a:t>11/1/21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89B39-0ACE-964C-8EDD-23473ADA8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0CE90-2A13-D541-AEF2-EFF6F4902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F705C-BACA-534A-9DFA-51293FAA61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786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2C989-E4FD-4613-B34D-BC8CBD136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72515"/>
            <a:ext cx="3932237" cy="98488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825161-A0D0-4A10-AE13-79CF7EA666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92443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sq-A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E1E18D-9575-4DE0-AC81-A642005EE8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246221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59F80B-3DA6-400C-B8C5-F1B4F1789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4232-A502-4A4D-87BD-822FF3B8981F}" type="datetimeFigureOut">
              <a:rPr lang="sq-AL">
                <a:solidFill>
                  <a:prstClr val="black"/>
                </a:solidFill>
              </a:rPr>
              <a:pPr/>
              <a:t>1.11.21</a:t>
            </a:fld>
            <a:endParaRPr lang="sq-AL">
              <a:solidFill>
                <a:prstClr val="black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2FA2AD-BCB5-4882-875E-A1065088E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>
              <a:solidFill>
                <a:prstClr val="black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AB1437-BB36-4844-BD61-DA4F313A8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A214-501D-4B88-AA50-BB3D4D9E2B7F}" type="slidenum">
              <a:rPr lang="sq-AL" smtClean="0"/>
              <a:pPr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112749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842B7-7994-4CE2-88B6-602AD43A7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17C5B0-14D0-4986-A032-C6B71F1EA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4232-A502-4A4D-87BD-822FF3B8981F}" type="datetimeFigureOut">
              <a:rPr lang="sq-AL">
                <a:solidFill>
                  <a:prstClr val="black"/>
                </a:solidFill>
              </a:rPr>
              <a:pPr/>
              <a:t>1.11.21</a:t>
            </a:fld>
            <a:endParaRPr lang="sq-AL">
              <a:solidFill>
                <a:prstClr val="black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CC85FE-AA03-4389-BDB1-B78433EED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>
              <a:solidFill>
                <a:prstClr val="black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EA1C15-C3C5-4275-8362-CCC3B5A85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A214-501D-4B88-AA50-BB3D4D9E2B7F}" type="slidenum">
              <a:rPr lang="sq-AL" smtClean="0"/>
              <a:pPr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412957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8362"/>
            <a:ext cx="10972800" cy="61555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89991"/>
            <a:ext cx="5386917" cy="984885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270837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189991"/>
            <a:ext cx="5389033" cy="984885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270837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C04D-D8C4-408B-B280-53208A84F3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265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9952"/>
            <a:ext cx="10972800" cy="61555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2"/>
            <a:ext cx="5384800" cy="2921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2921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6489" y="6264067"/>
            <a:ext cx="2844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60957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52127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60957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812800" y="6255240"/>
            <a:ext cx="2844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214AE64-5CF3-42E6-AACF-B7B30C1068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77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19676"/>
            <a:ext cx="10972800" cy="615553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58902"/>
            <a:ext cx="10972800" cy="2014911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358" y="6263854"/>
            <a:ext cx="4741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5C4F3D"/>
                </a:solidFill>
                <a:latin typeface="Arial"/>
                <a:cs typeface="Arial"/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9600" y="5"/>
            <a:ext cx="11582400" cy="106672"/>
          </a:xfrm>
          <a:prstGeom prst="rect">
            <a:avLst/>
          </a:prstGeom>
          <a:solidFill>
            <a:srgbClr val="344E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5"/>
            <a:ext cx="609600" cy="106673"/>
          </a:xfrm>
          <a:prstGeom prst="rect">
            <a:avLst/>
          </a:prstGeom>
          <a:solidFill>
            <a:srgbClr val="EF89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C3E7A9-7861-4583-814E-F10F58357217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1007287" y="5914321"/>
            <a:ext cx="780356" cy="699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675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l" defTabSz="609585" rtl="0" eaLnBrk="1" latinLnBrk="0" hangingPunct="1"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3333" kern="1200">
          <a:solidFill>
            <a:srgbClr val="5C4F3D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067" kern="1200">
          <a:solidFill>
            <a:srgbClr val="5C4F3D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rgbClr val="5C4F3D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400" kern="1200">
          <a:solidFill>
            <a:srgbClr val="5C4F3D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133" kern="1200">
          <a:solidFill>
            <a:srgbClr val="404040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bacconomics.org/" TargetMode="External"/><Relationship Id="rId7" Type="http://schemas.openxmlformats.org/officeDocument/2006/relationships/image" Target="../media/image6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hyperlink" Target="https://tobacconomics.org/cigarette-tax-scorecard/" TargetMode="External"/><Relationship Id="rId4" Type="http://schemas.openxmlformats.org/officeDocument/2006/relationships/hyperlink" Target="https://twitter.com/Tobacconomic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bacconomics.org/" TargetMode="External"/><Relationship Id="rId7" Type="http://schemas.openxmlformats.org/officeDocument/2006/relationships/image" Target="../media/image6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hyperlink" Target="https://tobacconomics.org/cigarette-tax-scorecard/" TargetMode="External"/><Relationship Id="rId4" Type="http://schemas.openxmlformats.org/officeDocument/2006/relationships/hyperlink" Target="https://twitter.com/Tobacconomic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bacconomics.org/" TargetMode="External"/><Relationship Id="rId7" Type="http://schemas.openxmlformats.org/officeDocument/2006/relationships/image" Target="../media/image6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hyperlink" Target="https://tobacconomics.org/cigarette-tax-scorecard/" TargetMode="External"/><Relationship Id="rId4" Type="http://schemas.openxmlformats.org/officeDocument/2006/relationships/hyperlink" Target="https://twitter.com/Tobacconomics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hyperlink" Target="http://www.tobacconomics.org/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hyperlink" Target="https://tobacconomics.org/cigarette-tax-scorecard/" TargetMode="External"/><Relationship Id="rId4" Type="http://schemas.openxmlformats.org/officeDocument/2006/relationships/hyperlink" Target="https://twitter.com/Tobacconomic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00000000-0008-0000-0000-00004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2713456"/>
              </p:ext>
            </p:extLst>
          </p:nvPr>
        </p:nvGraphicFramePr>
        <p:xfrm>
          <a:off x="1524000" y="1657991"/>
          <a:ext cx="9144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4 Rectángulo">
            <a:extLst>
              <a:ext uri="{FF2B5EF4-FFF2-40B4-BE49-F238E27FC236}">
                <a16:creationId xmlns:a16="http://schemas.microsoft.com/office/drawing/2014/main" id="{51CA79B7-CD6F-48F1-A7BB-85A0485585F8}"/>
              </a:ext>
            </a:extLst>
          </p:cNvPr>
          <p:cNvSpPr/>
          <p:nvPr/>
        </p:nvSpPr>
        <p:spPr>
          <a:xfrm>
            <a:off x="2531962" y="6460982"/>
            <a:ext cx="71280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9585">
              <a:defRPr/>
            </a:pPr>
            <a:r>
              <a:rPr lang="en-US" sz="1400" dirty="0">
                <a:solidFill>
                  <a:srgbClr val="E57C23"/>
                </a:solidFill>
                <a:cs typeface="Arial" charset="0"/>
                <a:hlinkClick r:id="rId3"/>
              </a:rPr>
              <a:t>www.tobacconomics.org</a:t>
            </a:r>
            <a:r>
              <a:rPr lang="en-US" sz="1400" dirty="0">
                <a:solidFill>
                  <a:srgbClr val="E57C23"/>
                </a:solidFill>
                <a:cs typeface="Arial" charset="0"/>
              </a:rPr>
              <a:t> | </a:t>
            </a:r>
            <a:r>
              <a:rPr lang="en-US" sz="1400" dirty="0">
                <a:solidFill>
                  <a:srgbClr val="E57C23"/>
                </a:solidFill>
                <a:cs typeface="Arial" charset="0"/>
                <a:hlinkClick r:id="rId4"/>
              </a:rPr>
              <a:t>@tobacconomics</a:t>
            </a:r>
            <a:r>
              <a:rPr lang="en-US" sz="1400" dirty="0">
                <a:solidFill>
                  <a:srgbClr val="E57C23"/>
                </a:solidFill>
                <a:cs typeface="Arial" charset="0"/>
              </a:rPr>
              <a:t> | </a:t>
            </a:r>
            <a:r>
              <a:rPr lang="en-US" sz="1400" dirty="0">
                <a:solidFill>
                  <a:srgbClr val="E57C23"/>
                </a:solidFill>
                <a:cs typeface="Arial" charset="0"/>
                <a:hlinkClick r:id="rId5"/>
              </a:rPr>
              <a:t>Tobacconomics Cigarette Tax Scorecard</a:t>
            </a:r>
            <a:endParaRPr lang="en-US" sz="1400" dirty="0">
              <a:solidFill>
                <a:srgbClr val="E57C23"/>
              </a:solidFill>
              <a:cs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90617"/>
            <a:ext cx="10972800" cy="492443"/>
          </a:xfrm>
        </p:spPr>
        <p:txBody>
          <a:bodyPr/>
          <a:lstStyle/>
          <a:p>
            <a:r>
              <a:rPr lang="en-US" sz="3200" dirty="0">
                <a:solidFill>
                  <a:srgbClr val="EF891E"/>
                </a:solidFill>
                <a:latin typeface="Georgia" charset="0"/>
                <a:ea typeface="Georgia" charset="0"/>
                <a:cs typeface="Georgia" charset="0"/>
              </a:rPr>
              <a:t>Cigarette tax policies in Togo, 2020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234950" y="715574"/>
            <a:ext cx="11957050" cy="248082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marL="0" lvl="1"/>
            <a:r>
              <a:rPr lang="en-US" sz="1600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4 key tax components were assessed using a 5-point scale, with the overall score reflecting an average of Togo’s component scores.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4950" y="1088447"/>
            <a:ext cx="11722100" cy="33855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lvl="1"/>
            <a:r>
              <a:rPr lang="en-US" sz="1600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The scores reflect the current strengths and opportunities in Togo to further </a:t>
            </a:r>
            <a:r>
              <a:rPr lang="en-US" sz="1600" b="1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increase tax revenue </a:t>
            </a:r>
            <a:r>
              <a:rPr lang="en-US" sz="1600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and </a:t>
            </a:r>
            <a:r>
              <a:rPr lang="en-US" sz="1600" b="1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improve health</a:t>
            </a:r>
            <a:r>
              <a:rPr lang="en-US" sz="1600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. 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0760094" y="5305203"/>
            <a:ext cx="1004501" cy="130966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746750"/>
            <a:ext cx="1111250" cy="111125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9927200" y="2201093"/>
            <a:ext cx="1758387" cy="664991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1500" b="1" dirty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OPPORTUNITY </a:t>
            </a:r>
          </a:p>
          <a:p>
            <a:pPr algn="ctr"/>
            <a:r>
              <a:rPr lang="en-US" sz="1500" dirty="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</a:rPr>
              <a:t>for improvement</a:t>
            </a:r>
            <a:r>
              <a:rPr lang="en-US" sz="1500" b="1" dirty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endParaRPr lang="en-US" sz="1500" dirty="0">
              <a:solidFill>
                <a:srgbClr val="00206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4" name="Up Arrow 13"/>
          <p:cNvSpPr/>
          <p:nvPr/>
        </p:nvSpPr>
        <p:spPr>
          <a:xfrm>
            <a:off x="9166897" y="1657991"/>
            <a:ext cx="1016000" cy="1999609"/>
          </a:xfrm>
          <a:prstGeom prst="upArrow">
            <a:avLst>
              <a:gd name="adj1" fmla="val 50000"/>
              <a:gd name="adj2" fmla="val 52830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002060"/>
            </a:solidFill>
          </a:ln>
          <a:effectLst>
            <a:outerShdw blurRad="50800" dist="38100" dir="2700000" algn="tl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3807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100-00001A0000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1518302"/>
              </p:ext>
            </p:extLst>
          </p:nvPr>
        </p:nvGraphicFramePr>
        <p:xfrm>
          <a:off x="1524000" y="1519348"/>
          <a:ext cx="9144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90617"/>
            <a:ext cx="11389895" cy="492443"/>
          </a:xfrm>
        </p:spPr>
        <p:txBody>
          <a:bodyPr/>
          <a:lstStyle/>
          <a:p>
            <a:r>
              <a:rPr lang="en-US" sz="3200" dirty="0">
                <a:solidFill>
                  <a:srgbClr val="EF891E"/>
                </a:solidFill>
                <a:latin typeface="Georgia" charset="0"/>
                <a:ea typeface="Georgia" charset="0"/>
                <a:cs typeface="Georgia" charset="0"/>
              </a:rPr>
              <a:t>How does Togo compare to other countries?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234950" y="683061"/>
            <a:ext cx="11957050" cy="466654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marL="0" lvl="1"/>
            <a:r>
              <a:rPr lang="en-US" sz="1700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Togo’s overall score in 2020 is compared to the average overall scores in its region, income group, the world, and top performers. </a:t>
            </a:r>
          </a:p>
        </p:txBody>
      </p:sp>
      <p:sp>
        <p:nvSpPr>
          <p:cNvPr id="28" name="4 Rectángulo">
            <a:extLst>
              <a:ext uri="{FF2B5EF4-FFF2-40B4-BE49-F238E27FC236}">
                <a16:creationId xmlns:a16="http://schemas.microsoft.com/office/drawing/2014/main" id="{51CA79B7-CD6F-48F1-A7BB-85A0485585F8}"/>
              </a:ext>
            </a:extLst>
          </p:cNvPr>
          <p:cNvSpPr/>
          <p:nvPr/>
        </p:nvSpPr>
        <p:spPr>
          <a:xfrm>
            <a:off x="2531962" y="6460982"/>
            <a:ext cx="71280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9585">
              <a:defRPr/>
            </a:pPr>
            <a:r>
              <a:rPr lang="en-US" sz="1400" dirty="0">
                <a:solidFill>
                  <a:srgbClr val="E57C23"/>
                </a:solidFill>
                <a:cs typeface="Arial" charset="0"/>
                <a:hlinkClick r:id="rId3"/>
              </a:rPr>
              <a:t>www.tobacconomics.org</a:t>
            </a:r>
            <a:r>
              <a:rPr lang="en-US" sz="1400" dirty="0">
                <a:solidFill>
                  <a:srgbClr val="E57C23"/>
                </a:solidFill>
                <a:cs typeface="Arial" charset="0"/>
              </a:rPr>
              <a:t> | </a:t>
            </a:r>
            <a:r>
              <a:rPr lang="en-US" sz="1400" dirty="0">
                <a:solidFill>
                  <a:srgbClr val="E57C23"/>
                </a:solidFill>
                <a:cs typeface="Arial" charset="0"/>
                <a:hlinkClick r:id="rId4"/>
              </a:rPr>
              <a:t>@tobacconomics</a:t>
            </a:r>
            <a:r>
              <a:rPr lang="en-US" sz="1400" dirty="0">
                <a:solidFill>
                  <a:srgbClr val="E57C23"/>
                </a:solidFill>
                <a:cs typeface="Arial" charset="0"/>
              </a:rPr>
              <a:t> | </a:t>
            </a:r>
            <a:r>
              <a:rPr lang="en-US" sz="1400" dirty="0">
                <a:solidFill>
                  <a:srgbClr val="E57C23"/>
                </a:solidFill>
                <a:cs typeface="Arial" charset="0"/>
                <a:hlinkClick r:id="rId5"/>
              </a:rPr>
              <a:t>Tobacconomics Cigarette Tax Scorecard</a:t>
            </a:r>
            <a:endParaRPr lang="en-US" sz="1400" dirty="0">
              <a:solidFill>
                <a:srgbClr val="E57C23"/>
              </a:solidFill>
              <a:cs typeface="Arial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0760094" y="5305203"/>
            <a:ext cx="1004501" cy="1309667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746750"/>
            <a:ext cx="1111250" cy="111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97278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0000000-0008-0000-0200-00002B0000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248075"/>
              </p:ext>
            </p:extLst>
          </p:nvPr>
        </p:nvGraphicFramePr>
        <p:xfrm>
          <a:off x="1533797" y="1290748"/>
          <a:ext cx="9124406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90617"/>
            <a:ext cx="11389895" cy="492443"/>
          </a:xfrm>
        </p:spPr>
        <p:txBody>
          <a:bodyPr/>
          <a:lstStyle/>
          <a:p>
            <a:r>
              <a:rPr lang="en-US" sz="3200" dirty="0">
                <a:solidFill>
                  <a:srgbClr val="EF891E"/>
                </a:solidFill>
                <a:latin typeface="Georgia" charset="0"/>
                <a:ea typeface="Georgia" charset="0"/>
                <a:cs typeface="Georgia" charset="0"/>
              </a:rPr>
              <a:t>How does Togo compare to other countries?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234950" y="715573"/>
            <a:ext cx="11855450" cy="434141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marL="0" lvl="1"/>
            <a:r>
              <a:rPr lang="en-US" sz="1700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The components of Togo’s score in 2020 are compared to component scores in the region, income group, world, and top performers.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989793" y="1208270"/>
            <a:ext cx="2590800" cy="88228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1400" b="1" dirty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CIGARETTE PRICE AND TAX SHARE </a:t>
            </a:r>
            <a:r>
              <a:rPr lang="en-US" sz="1400" dirty="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</a:rPr>
              <a:t>require the most improvement.</a:t>
            </a:r>
          </a:p>
        </p:txBody>
      </p:sp>
      <p:sp>
        <p:nvSpPr>
          <p:cNvPr id="19" name="4 Rectángulo">
            <a:extLst>
              <a:ext uri="{FF2B5EF4-FFF2-40B4-BE49-F238E27FC236}">
                <a16:creationId xmlns:a16="http://schemas.microsoft.com/office/drawing/2014/main" id="{51CA79B7-CD6F-48F1-A7BB-85A0485585F8}"/>
              </a:ext>
            </a:extLst>
          </p:cNvPr>
          <p:cNvSpPr/>
          <p:nvPr/>
        </p:nvSpPr>
        <p:spPr>
          <a:xfrm>
            <a:off x="2531962" y="6460982"/>
            <a:ext cx="71280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9585">
              <a:defRPr/>
            </a:pPr>
            <a:r>
              <a:rPr lang="en-US" sz="1400" dirty="0">
                <a:solidFill>
                  <a:srgbClr val="E57C23"/>
                </a:solidFill>
                <a:cs typeface="Arial" charset="0"/>
                <a:hlinkClick r:id="rId3"/>
              </a:rPr>
              <a:t>www.tobacconomics.org</a:t>
            </a:r>
            <a:r>
              <a:rPr lang="en-US" sz="1400" dirty="0">
                <a:solidFill>
                  <a:srgbClr val="E57C23"/>
                </a:solidFill>
                <a:cs typeface="Arial" charset="0"/>
              </a:rPr>
              <a:t> | </a:t>
            </a:r>
            <a:r>
              <a:rPr lang="en-US" sz="1400" dirty="0">
                <a:solidFill>
                  <a:srgbClr val="E57C23"/>
                </a:solidFill>
                <a:cs typeface="Arial" charset="0"/>
                <a:hlinkClick r:id="rId4"/>
              </a:rPr>
              <a:t>@tobacconomics</a:t>
            </a:r>
            <a:r>
              <a:rPr lang="en-US" sz="1400" dirty="0">
                <a:solidFill>
                  <a:srgbClr val="E57C23"/>
                </a:solidFill>
                <a:cs typeface="Arial" charset="0"/>
              </a:rPr>
              <a:t> | </a:t>
            </a:r>
            <a:r>
              <a:rPr lang="en-US" sz="1400" dirty="0">
                <a:solidFill>
                  <a:srgbClr val="E57C23"/>
                </a:solidFill>
                <a:cs typeface="Arial" charset="0"/>
                <a:hlinkClick r:id="rId5"/>
              </a:rPr>
              <a:t>Tobacconomics Cigarette Tax Scorecard</a:t>
            </a:r>
            <a:endParaRPr lang="en-US" sz="1400" dirty="0">
              <a:solidFill>
                <a:srgbClr val="E57C23"/>
              </a:solidFill>
              <a:cs typeface="Arial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0760094" y="5305203"/>
            <a:ext cx="1004501" cy="130966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746750"/>
            <a:ext cx="1111250" cy="111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79918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90617"/>
            <a:ext cx="10972800" cy="492443"/>
          </a:xfrm>
        </p:spPr>
        <p:txBody>
          <a:bodyPr/>
          <a:lstStyle/>
          <a:p>
            <a:r>
              <a:rPr lang="en-US" sz="3200" dirty="0">
                <a:solidFill>
                  <a:srgbClr val="EF891E"/>
                </a:solidFill>
                <a:latin typeface="Georgia" charset="0"/>
                <a:ea typeface="Georgia" charset="0"/>
                <a:cs typeface="Georgia" charset="0"/>
              </a:rPr>
              <a:t>Togo’s cigarette tax policies over time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34950" y="715572"/>
            <a:ext cx="11722100" cy="434141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marL="0" lvl="1"/>
            <a:r>
              <a:rPr lang="en-US" sz="1700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Togo’s overall score increased between 2018 and 2020 </a:t>
            </a:r>
            <a:r>
              <a:rPr lang="en-US" sz="1700" b="1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due to a reduction in the affordability of cigarettes and an increase in tax share of price.</a:t>
            </a:r>
          </a:p>
        </p:txBody>
      </p:sp>
      <p:sp>
        <p:nvSpPr>
          <p:cNvPr id="10" name="4 Rectángulo">
            <a:extLst>
              <a:ext uri="{FF2B5EF4-FFF2-40B4-BE49-F238E27FC236}">
                <a16:creationId xmlns:a16="http://schemas.microsoft.com/office/drawing/2014/main" id="{51CA79B7-CD6F-48F1-A7BB-85A0485585F8}"/>
              </a:ext>
            </a:extLst>
          </p:cNvPr>
          <p:cNvSpPr/>
          <p:nvPr/>
        </p:nvSpPr>
        <p:spPr>
          <a:xfrm>
            <a:off x="2531962" y="6460982"/>
            <a:ext cx="71280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9585">
              <a:defRPr/>
            </a:pPr>
            <a:r>
              <a:rPr lang="en-US" sz="1400" dirty="0">
                <a:solidFill>
                  <a:srgbClr val="E57C23"/>
                </a:solidFill>
                <a:cs typeface="Arial" charset="0"/>
                <a:hlinkClick r:id="rId3"/>
              </a:rPr>
              <a:t>www.tobacconomics.org</a:t>
            </a:r>
            <a:r>
              <a:rPr lang="en-US" sz="1400" dirty="0">
                <a:solidFill>
                  <a:srgbClr val="E57C23"/>
                </a:solidFill>
                <a:cs typeface="Arial" charset="0"/>
              </a:rPr>
              <a:t> | </a:t>
            </a:r>
            <a:r>
              <a:rPr lang="en-US" sz="1400" dirty="0">
                <a:solidFill>
                  <a:srgbClr val="E57C23"/>
                </a:solidFill>
                <a:cs typeface="Arial" charset="0"/>
                <a:hlinkClick r:id="rId4"/>
              </a:rPr>
              <a:t>@tobacconomics</a:t>
            </a:r>
            <a:r>
              <a:rPr lang="en-US" sz="1400" dirty="0">
                <a:solidFill>
                  <a:srgbClr val="E57C23"/>
                </a:solidFill>
                <a:cs typeface="Arial" charset="0"/>
              </a:rPr>
              <a:t> | </a:t>
            </a:r>
            <a:r>
              <a:rPr lang="en-US" sz="1400" dirty="0">
                <a:solidFill>
                  <a:srgbClr val="E57C23"/>
                </a:solidFill>
                <a:cs typeface="Arial" charset="0"/>
                <a:hlinkClick r:id="rId5"/>
              </a:rPr>
              <a:t>Tobacconomics Cigarette Tax Scorecard</a:t>
            </a:r>
            <a:endParaRPr lang="en-US" sz="1400" dirty="0">
              <a:solidFill>
                <a:srgbClr val="E57C23"/>
              </a:solidFill>
              <a:cs typeface="Arial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0760094" y="5305203"/>
            <a:ext cx="1004501" cy="130966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746750"/>
            <a:ext cx="1111250" cy="1111250"/>
          </a:xfrm>
          <a:prstGeom prst="rect">
            <a:avLst/>
          </a:prstGeom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400-00004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7959095"/>
              </p:ext>
            </p:extLst>
          </p:nvPr>
        </p:nvGraphicFramePr>
        <p:xfrm>
          <a:off x="1524000" y="1519347"/>
          <a:ext cx="9144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137062811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obacconomics1">
  <a:themeElements>
    <a:clrScheme name="tobacconomics">
      <a:dk1>
        <a:sysClr val="windowText" lastClr="000000"/>
      </a:dk1>
      <a:lt1>
        <a:sysClr val="window" lastClr="FFFFFF"/>
      </a:lt1>
      <a:dk2>
        <a:srgbClr val="5C4F3D"/>
      </a:dk2>
      <a:lt2>
        <a:srgbClr val="DFC98D"/>
      </a:lt2>
      <a:accent1>
        <a:srgbClr val="E57C23"/>
      </a:accent1>
      <a:accent2>
        <a:srgbClr val="67A1A0"/>
      </a:accent2>
      <a:accent3>
        <a:srgbClr val="CB4430"/>
      </a:accent3>
      <a:accent4>
        <a:srgbClr val="2E4E46"/>
      </a:accent4>
      <a:accent5>
        <a:srgbClr val="001419"/>
      </a:accent5>
      <a:accent6>
        <a:srgbClr val="DDC88E"/>
      </a:accent6>
      <a:hlink>
        <a:srgbClr val="E37D29"/>
      </a:hlink>
      <a:folHlink>
        <a:srgbClr val="141313"/>
      </a:folHlink>
    </a:clrScheme>
    <a:fontScheme name="Office 2">
      <a:maj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Arial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>
          <a:outerShdw blurRad="50800" dist="38100" dir="2700000" algn="tl" rotWithShape="0">
            <a:srgbClr val="000000">
              <a:alpha val="25000"/>
            </a:srgbClr>
          </a:outerShdw>
        </a:effectLst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68581</TotalTime>
  <Words>214</Words>
  <Application>Microsoft Macintosh PowerPoint</Application>
  <PresentationFormat>Widescreen</PresentationFormat>
  <Paragraphs>17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Georgia</vt:lpstr>
      <vt:lpstr>tobacconomics1</vt:lpstr>
      <vt:lpstr>Cigarette tax policies in Togo, 2020</vt:lpstr>
      <vt:lpstr>How does Togo compare to other countries?</vt:lpstr>
      <vt:lpstr>How does Togo compare to other countries?</vt:lpstr>
      <vt:lpstr>Togo’s cigarette tax policies over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Cigarette Tax Policies in Albania</dc:title>
  <dc:creator>Margaret Dorokhina</dc:creator>
  <cp:lastModifiedBy>Smith, Mareda</cp:lastModifiedBy>
  <cp:revision>391</cp:revision>
  <dcterms:created xsi:type="dcterms:W3CDTF">2021-03-11T19:43:37Z</dcterms:created>
  <dcterms:modified xsi:type="dcterms:W3CDTF">2021-11-02T01:07:33Z</dcterms:modified>
</cp:coreProperties>
</file>