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aredasmith/Downloads/Scorecard2014_2020_md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maredasmith/Downloads/Scorecard2014_2020_md%20(3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maredasmith/Downloads/Scorecard2014_2020_md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maredasmith/Downloads/9.27_MGS_Graphs_Scorecard2014_2020_m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1'!$A$91</c:f>
              <c:strCache>
                <c:ptCount val="1"/>
                <c:pt idx="0">
                  <c:v>Mali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E-9E4C-B80F-B5ADC2C54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1'!$B$1:$F$1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1'!$B$91:$F$91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E-9E4C-B80F-B5ADC2C5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78505472"/>
        <c:axId val="-650328272"/>
      </c:barChart>
      <c:catAx>
        <c:axId val="-1178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0328272"/>
        <c:crosses val="autoZero"/>
        <c:auto val="1"/>
        <c:lblAlgn val="ctr"/>
        <c:lblOffset val="100"/>
        <c:noMultiLvlLbl val="0"/>
      </c:catAx>
      <c:valAx>
        <c:axId val="-6503282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8505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8-4D43-B44E-A3B8ADC0F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2'!$A$100:$E$100</c:f>
              <c:strCache>
                <c:ptCount val="5"/>
                <c:pt idx="0">
                  <c:v>Mali</c:v>
                </c:pt>
                <c:pt idx="1">
                  <c:v>Low-income group average</c:v>
                </c:pt>
                <c:pt idx="2">
                  <c:v>African region average</c:v>
                </c:pt>
                <c:pt idx="3">
                  <c:v>Global average</c:v>
                </c:pt>
                <c:pt idx="4">
                  <c:v>Top performing  countries</c:v>
                </c:pt>
              </c:strCache>
            </c:strRef>
          </c:cat>
          <c:val>
            <c:numRef>
              <c:f>'Slide 2'!$A$101:$E$101</c:f>
              <c:numCache>
                <c:formatCode>0.00</c:formatCode>
                <c:ptCount val="5"/>
                <c:pt idx="0">
                  <c:v>0.5</c:v>
                </c:pt>
                <c:pt idx="1">
                  <c:v>1.423611</c:v>
                </c:pt>
                <c:pt idx="2">
                  <c:v>1.6369050000000001</c:v>
                </c:pt>
                <c:pt idx="3">
                  <c:v>2.2804690000000001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8-4D43-B44E-A3B8ADC0F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09627472"/>
        <c:axId val="-1413538096"/>
      </c:barChart>
      <c:catAx>
        <c:axId val="-14096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3538096"/>
        <c:crosses val="autoZero"/>
        <c:auto val="1"/>
        <c:lblAlgn val="ctr"/>
        <c:lblOffset val="100"/>
        <c:noMultiLvlLbl val="0"/>
      </c:catAx>
      <c:valAx>
        <c:axId val="-14135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962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3'!$A$146</c:f>
              <c:strCache>
                <c:ptCount val="1"/>
                <c:pt idx="0">
                  <c:v>Mali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3'!$B$146:$E$146</c:f>
              <c:numCache>
                <c:formatCode>0.00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2-664E-A0F1-76089D3418B3}"/>
            </c:ext>
          </c:extLst>
        </c:ser>
        <c:ser>
          <c:idx val="1"/>
          <c:order val="1"/>
          <c:tx>
            <c:strRef>
              <c:f>'Slide 3'!$A$147</c:f>
              <c:strCache>
                <c:ptCount val="1"/>
                <c:pt idx="0">
                  <c:v>African region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3'!$B$147:$E$147</c:f>
              <c:numCache>
                <c:formatCode>General</c:formatCode>
                <c:ptCount val="4"/>
                <c:pt idx="0">
                  <c:v>1.49</c:v>
                </c:pt>
                <c:pt idx="1">
                  <c:v>1.1100000000000001</c:v>
                </c:pt>
                <c:pt idx="2">
                  <c:v>1.02</c:v>
                </c:pt>
                <c:pt idx="3">
                  <c:v>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2-664E-A0F1-76089D3418B3}"/>
            </c:ext>
          </c:extLst>
        </c:ser>
        <c:ser>
          <c:idx val="2"/>
          <c:order val="2"/>
          <c:tx>
            <c:strRef>
              <c:f>'Slide 3'!$A$148</c:f>
              <c:strCache>
                <c:ptCount val="1"/>
                <c:pt idx="0">
                  <c:v>Low-income group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3'!$B$148:$E$148</c:f>
              <c:numCache>
                <c:formatCode>0.00</c:formatCode>
                <c:ptCount val="4"/>
                <c:pt idx="0">
                  <c:v>0.65</c:v>
                </c:pt>
                <c:pt idx="1">
                  <c:v>1.2083330000000001</c:v>
                </c:pt>
                <c:pt idx="2">
                  <c:v>1.1666669999999999</c:v>
                </c:pt>
                <c:pt idx="3">
                  <c:v>2.3043480000000001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2-664E-A0F1-76089D3418B3}"/>
            </c:ext>
          </c:extLst>
        </c:ser>
        <c:ser>
          <c:idx val="3"/>
          <c:order val="3"/>
          <c:tx>
            <c:strRef>
              <c:f>'Slide 3'!$A$149</c:f>
              <c:strCache>
                <c:ptCount val="1"/>
                <c:pt idx="0">
                  <c:v>Global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3'!$B$149:$E$149</c:f>
              <c:numCache>
                <c:formatCode>0.00</c:formatCode>
                <c:ptCount val="4"/>
                <c:pt idx="0">
                  <c:v>2.5030670000000002</c:v>
                </c:pt>
                <c:pt idx="1">
                  <c:v>1.3957219999999999</c:v>
                </c:pt>
                <c:pt idx="2">
                  <c:v>2.1574589999999998</c:v>
                </c:pt>
                <c:pt idx="3">
                  <c:v>2.870787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2-664E-A0F1-76089D3418B3}"/>
            </c:ext>
          </c:extLst>
        </c:ser>
        <c:ser>
          <c:idx val="4"/>
          <c:order val="4"/>
          <c:tx>
            <c:strRef>
              <c:f>'Slide 3'!$A$150</c:f>
              <c:strCache>
                <c:ptCount val="1"/>
                <c:pt idx="0">
                  <c:v>Top performing country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3'!$B$150:$E$150</c:f>
              <c:numCache>
                <c:formatCode>0.00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2-664E-A0F1-76089D341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318000"/>
        <c:axId val="-1207702544"/>
      </c:barChart>
      <c:catAx>
        <c:axId val="-18663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7702544"/>
        <c:crosses val="autoZero"/>
        <c:auto val="1"/>
        <c:lblAlgn val="ctr"/>
        <c:lblOffset val="100"/>
        <c:noMultiLvlLbl val="0"/>
      </c:catAx>
      <c:valAx>
        <c:axId val="-12077025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318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4 (Margaret)'!$C$34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(Margaret)'!$D$34:$H$34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E041-B276-EEFA90EBCB9E}"/>
            </c:ext>
          </c:extLst>
        </c:ser>
        <c:ser>
          <c:idx val="1"/>
          <c:order val="1"/>
          <c:tx>
            <c:strRef>
              <c:f>'Slide 4 (Margaret)'!$C$35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(Margaret)'!$D$35:$H$35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F-E041-B276-EEFA90EBCB9E}"/>
            </c:ext>
          </c:extLst>
        </c:ser>
        <c:ser>
          <c:idx val="2"/>
          <c:order val="2"/>
          <c:tx>
            <c:strRef>
              <c:f>'Slide 4 (Margaret)'!$C$36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(Margaret)'!$D$36:$H$36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F-E041-B276-EEFA90EBCB9E}"/>
            </c:ext>
          </c:extLst>
        </c:ser>
        <c:ser>
          <c:idx val="3"/>
          <c:order val="3"/>
          <c:tx>
            <c:strRef>
              <c:f>'Slide 4 (Margaret)'!$C$37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(Margaret)'!$D$37:$H$37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F-E041-B276-EEFA90EB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3792080"/>
        <c:axId val="1177151920"/>
      </c:barChart>
      <c:catAx>
        <c:axId val="11637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151920"/>
        <c:crosses val="autoZero"/>
        <c:auto val="1"/>
        <c:lblAlgn val="ctr"/>
        <c:lblOffset val="100"/>
        <c:noMultiLvlLbl val="0"/>
      </c:catAx>
      <c:valAx>
        <c:axId val="117715192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92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4C00-B36F-114A-9E22-96C7EF488A89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08ED-68A9-D74E-AAE8-51DE614E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08ED-68A9-D74E-AAE8-51DE614EF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566446"/>
            <a:ext cx="12192000" cy="3291553"/>
          </a:xfrm>
          <a:prstGeom prst="rect">
            <a:avLst/>
          </a:prstGeom>
          <a:solidFill>
            <a:srgbClr val="B4C0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63107" y="4033943"/>
            <a:ext cx="10667104" cy="2173984"/>
          </a:xfrm>
        </p:spPr>
        <p:txBody>
          <a:bodyPr lIns="0" tIns="0" rIns="0" bIns="0" anchor="t" anchorCtr="0">
            <a:noAutofit/>
          </a:bodyPr>
          <a:lstStyle>
            <a:lvl1pPr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761794" y="5801527"/>
            <a:ext cx="10668417" cy="812799"/>
          </a:xfrm>
        </p:spPr>
        <p:txBody>
          <a:bodyPr wrap="square" l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speaker name/title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CD5747-385E-473D-A08D-FC42F705F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172" t="16589" r="7171" b="16312"/>
          <a:stretch/>
        </p:blipFill>
        <p:spPr>
          <a:xfrm>
            <a:off x="7388353" y="318789"/>
            <a:ext cx="3698697" cy="2897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65CAE-3EA9-4B74-A145-9BAC5032804E}"/>
              </a:ext>
            </a:extLst>
          </p:cNvPr>
          <p:cNvSpPr/>
          <p:nvPr userDrawn="1"/>
        </p:nvSpPr>
        <p:spPr>
          <a:xfrm>
            <a:off x="609600" y="345977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866BA-95FB-4DF0-B4EA-77AA9BEE511B}"/>
              </a:ext>
            </a:extLst>
          </p:cNvPr>
          <p:cNvSpPr/>
          <p:nvPr userDrawn="1"/>
        </p:nvSpPr>
        <p:spPr>
          <a:xfrm>
            <a:off x="0" y="345977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F9C0EA-9880-479E-ACF7-534C7A064F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49" y="3566160"/>
            <a:ext cx="12192000" cy="32918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62448" y="3756412"/>
            <a:ext cx="10667104" cy="2885184"/>
          </a:xfrm>
        </p:spPr>
        <p:txBody>
          <a:bodyPr lIns="0" tIns="0" rIns="0" bIns="45720" anchor="ctr" anchorCtr="0">
            <a:noAutofit/>
          </a:bodyPr>
          <a:lstStyle>
            <a:lvl1pPr algn="ctr"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F96CB-95EF-4223-ABAF-E073EF067D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5413" t="16252" r="18073" b="42645"/>
          <a:stretch/>
        </p:blipFill>
        <p:spPr>
          <a:xfrm>
            <a:off x="5390462" y="741399"/>
            <a:ext cx="1411079" cy="2187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F8357-D1AF-4049-AC27-8E524D87E74A}"/>
              </a:ext>
            </a:extLst>
          </p:cNvPr>
          <p:cNvSpPr/>
          <p:nvPr userDrawn="1"/>
        </p:nvSpPr>
        <p:spPr>
          <a:xfrm>
            <a:off x="609600" y="3463501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ED982-66FE-47DA-A518-F2729B9C5EC6}"/>
              </a:ext>
            </a:extLst>
          </p:cNvPr>
          <p:cNvSpPr/>
          <p:nvPr userDrawn="1"/>
        </p:nvSpPr>
        <p:spPr>
          <a:xfrm>
            <a:off x="-6850" y="3463501"/>
            <a:ext cx="623299" cy="114512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58900"/>
            <a:ext cx="10972800" cy="1965667"/>
          </a:xfrm>
        </p:spPr>
        <p:txBody>
          <a:bodyPr>
            <a:spAutoFit/>
          </a:bodyPr>
          <a:lstStyle>
            <a:lvl1pPr>
              <a:defRPr sz="3333">
                <a:solidFill>
                  <a:srgbClr val="5C4F3D"/>
                </a:solidFill>
              </a:defRPr>
            </a:lvl1pPr>
            <a:lvl2pPr>
              <a:defRPr sz="3067">
                <a:solidFill>
                  <a:srgbClr val="5C4F3D"/>
                </a:solidFill>
              </a:defRPr>
            </a:lvl2pPr>
            <a:lvl3pPr>
              <a:defRPr sz="2667">
                <a:solidFill>
                  <a:srgbClr val="5C4F3D"/>
                </a:solidFill>
              </a:defRPr>
            </a:lvl3pPr>
            <a:lvl4pPr>
              <a:defRPr sz="2133">
                <a:solidFill>
                  <a:srgbClr val="5C4F3D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66720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Two 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80419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227E-FE1A-F94C-B234-08B89A1E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C58-16CC-4E46-BE63-F53701B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2408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856A-F125-904A-9120-2698732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863-0AB4-A049-ABB7-F0E84241EEE9}" type="datetimeFigureOut">
              <a:rPr lang="en-US">
                <a:solidFill>
                  <a:prstClr val="black"/>
                </a:solidFill>
              </a:rPr>
              <a:pPr/>
              <a:t>10/27/21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B39-0ACE-964C-8EDD-23473ADA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CE90-2A13-D541-AEF2-EFF6F49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705C-BACA-534A-9DFA-51293FAA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C989-E4FD-4613-B34D-BC8CBD13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5161-A0D0-4A10-AE13-79CF7EA66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1E18D-9575-4DE0-AC81-A642005E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F80B-3DA6-400C-B8C5-F1B4F17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27.10.21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FA2AD-BCB5-4882-875E-A1065088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B1437-BB36-4844-BD61-DA4F313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27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42B7-7994-4CE2-88B6-602AD43A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7C5B0-14D0-4986-A032-C6B71F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27.10.21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85FE-AA03-4389-BDB1-B78433EE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A1C15-C3C5-4275-8362-CCC3B5A8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129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362"/>
            <a:ext cx="10972800" cy="6155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991"/>
            <a:ext cx="5386917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89991"/>
            <a:ext cx="5389033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04D-D8C4-408B-B280-53208A84F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952"/>
            <a:ext cx="10972800" cy="615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6489" y="6264067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52127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812800" y="625524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14AE64-5CF3-42E6-AACF-B7B30C106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76"/>
            <a:ext cx="10972800" cy="61555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8902"/>
            <a:ext cx="10972800" cy="20149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358" y="6263854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C4F3D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3E7A9-7861-4583-814E-F10F5835721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07287" y="5914321"/>
            <a:ext cx="780356" cy="6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333" kern="1200">
          <a:solidFill>
            <a:srgbClr val="5C4F3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067" kern="1200">
          <a:solidFill>
            <a:srgbClr val="5C4F3D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5C4F3D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5C4F3D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404040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Tobacconomics" TargetMode="External"/><Relationship Id="rId7" Type="http://schemas.openxmlformats.org/officeDocument/2006/relationships/chart" Target="../charts/chart2.xml"/><Relationship Id="rId2" Type="http://schemas.openxmlformats.org/officeDocument/2006/relationships/hyperlink" Target="http://www.tobacconomic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obacconomics.org/cigarette-tax-scorecar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079656"/>
              </p:ext>
            </p:extLst>
          </p:nvPr>
        </p:nvGraphicFramePr>
        <p:xfrm>
          <a:off x="1524000" y="1657991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Cigarette tax policies in Mali, 2020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715574"/>
            <a:ext cx="11957050" cy="248082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4 key tax components were assessed using a 5-point scale, with the overall score reflecting an average of Mali’s component scores.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950" y="1088447"/>
            <a:ext cx="1172210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scores reflect the current strengths and opportunities in Mali to further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increase tax revenue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improve health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9892475" y="2357177"/>
            <a:ext cx="1758387" cy="7112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OPPORTUNITY </a:t>
            </a:r>
          </a:p>
          <a:p>
            <a:pPr algn="ctr"/>
            <a:r>
              <a:rPr lang="en-US" sz="15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for improvement</a:t>
            </a:r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9175430" y="1852979"/>
            <a:ext cx="969215" cy="2587402"/>
          </a:xfrm>
          <a:prstGeom prst="upArrow">
            <a:avLst>
              <a:gd name="adj1" fmla="val 50000"/>
              <a:gd name="adj2" fmla="val 528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0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Mali compare to other countries?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950" y="683061"/>
            <a:ext cx="11957050" cy="4666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Mali’s overall score in 2020 is compared to the average overall scores in its region, income group, the world, and top performers. </a:t>
            </a:r>
          </a:p>
        </p:txBody>
      </p:sp>
      <p:sp>
        <p:nvSpPr>
          <p:cNvPr id="2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2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5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578428"/>
              </p:ext>
            </p:extLst>
          </p:nvPr>
        </p:nvGraphicFramePr>
        <p:xfrm>
          <a:off x="1524000" y="1519348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599727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200-000024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492934"/>
              </p:ext>
            </p:extLst>
          </p:nvPr>
        </p:nvGraphicFramePr>
        <p:xfrm>
          <a:off x="1600472" y="1290748"/>
          <a:ext cx="912440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Mali compare to other countries?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950" y="715573"/>
            <a:ext cx="1185545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components of Mali’s score in 2020 are compared to component scores in the region, income group, world, and top performers.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49700" y="1228527"/>
            <a:ext cx="2565400" cy="87517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AFFORDABILITY CHANGE AND </a:t>
            </a:r>
            <a:r>
              <a:rPr lang="en-US" sz="1400" b="1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TAX SHARE </a:t>
            </a:r>
            <a:r>
              <a:rPr lang="en-US" sz="14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require the most improvement.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91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Mali’s cigarette tax policies over time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4950" y="715572"/>
            <a:ext cx="1172210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Mali’s overall score and component scores remained constant between 2018 and 2020.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0D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579395"/>
              </p:ext>
            </p:extLst>
          </p:nvPr>
        </p:nvGraphicFramePr>
        <p:xfrm>
          <a:off x="1524000" y="1519347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70628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bacconomics1">
  <a:themeElements>
    <a:clrScheme name="tobacconomics">
      <a:dk1>
        <a:sysClr val="windowText" lastClr="000000"/>
      </a:dk1>
      <a:lt1>
        <a:sysClr val="window" lastClr="FFFFFF"/>
      </a:lt1>
      <a:dk2>
        <a:srgbClr val="5C4F3D"/>
      </a:dk2>
      <a:lt2>
        <a:srgbClr val="DFC98D"/>
      </a:lt2>
      <a:accent1>
        <a:srgbClr val="E57C23"/>
      </a:accent1>
      <a:accent2>
        <a:srgbClr val="67A1A0"/>
      </a:accent2>
      <a:accent3>
        <a:srgbClr val="CB4430"/>
      </a:accent3>
      <a:accent4>
        <a:srgbClr val="2E4E46"/>
      </a:accent4>
      <a:accent5>
        <a:srgbClr val="001419"/>
      </a:accent5>
      <a:accent6>
        <a:srgbClr val="DDC88E"/>
      </a:accent6>
      <a:hlink>
        <a:srgbClr val="E37D29"/>
      </a:hlink>
      <a:folHlink>
        <a:srgbClr val="141313"/>
      </a:folHlink>
    </a:clrScheme>
    <a:fontScheme name="Office 2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2700000" algn="tl" rotWithShape="0">
            <a:srgbClr val="000000">
              <a:alpha val="2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62130</TotalTime>
  <Words>201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tobacconomics1</vt:lpstr>
      <vt:lpstr>Cigarette tax policies in Mali, 2020</vt:lpstr>
      <vt:lpstr>How does Mali compare to other countries?</vt:lpstr>
      <vt:lpstr>How does Mali compare to other countries?</vt:lpstr>
      <vt:lpstr>Mali’s cigarette tax policies over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Policies in Albania</dc:title>
  <dc:creator>Margaret Dorokhina</dc:creator>
  <cp:lastModifiedBy>Smith, Mareda</cp:lastModifiedBy>
  <cp:revision>288</cp:revision>
  <dcterms:created xsi:type="dcterms:W3CDTF">2021-03-11T19:43:37Z</dcterms:created>
  <dcterms:modified xsi:type="dcterms:W3CDTF">2021-10-27T19:22:23Z</dcterms:modified>
</cp:coreProperties>
</file>