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66" r:id="rId2"/>
    <p:sldId id="267" r:id="rId3"/>
    <p:sldId id="268" r:id="rId4"/>
    <p:sldId id="26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562BA9-D020-4275-998A-87ED2717D400}" v="16" dt="2021-10-11T20:25:32.071"/>
    <p1510:client id="{87F0F5D8-2046-4618-9F92-5DBF26F3897F}" v="4" dt="2021-10-27T21:38:52.3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/>
    <p:restoredTop sz="94631"/>
  </p:normalViewPr>
  <p:slideViewPr>
    <p:cSldViewPr snapToGrid="0" snapToObjects="1">
      <p:cViewPr varScale="1">
        <p:scale>
          <a:sx n="110" d="100"/>
          <a:sy n="110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84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et Dorokhina" userId="azuyPKlBWNkdZoiPwhTi0ibDzrdt20RPFUAH36tx1w4=" providerId="None" clId="Web-{87F0F5D8-2046-4618-9F92-5DBF26F3897F}"/>
    <pc:docChg chg="modSld">
      <pc:chgData name="Margaret Dorokhina" userId="azuyPKlBWNkdZoiPwhTi0ibDzrdt20RPFUAH36tx1w4=" providerId="None" clId="Web-{87F0F5D8-2046-4618-9F92-5DBF26F3897F}" dt="2021-10-27T21:38:52.358" v="3"/>
      <pc:docMkLst>
        <pc:docMk/>
      </pc:docMkLst>
      <pc:sldChg chg="modSp">
        <pc:chgData name="Margaret Dorokhina" userId="azuyPKlBWNkdZoiPwhTi0ibDzrdt20RPFUAH36tx1w4=" providerId="None" clId="Web-{87F0F5D8-2046-4618-9F92-5DBF26F3897F}" dt="2021-10-27T21:37:56.951" v="0"/>
        <pc:sldMkLst>
          <pc:docMk/>
          <pc:sldMk cId="3787743678" sldId="266"/>
        </pc:sldMkLst>
        <pc:picChg chg="mod">
          <ac:chgData name="Margaret Dorokhina" userId="azuyPKlBWNkdZoiPwhTi0ibDzrdt20RPFUAH36tx1w4=" providerId="None" clId="Web-{87F0F5D8-2046-4618-9F92-5DBF26F3897F}" dt="2021-10-27T21:37:56.951" v="0"/>
          <ac:picMkLst>
            <pc:docMk/>
            <pc:sldMk cId="3787743678" sldId="266"/>
            <ac:picMk id="17" creationId="{00000000-0000-0000-0000-000000000000}"/>
          </ac:picMkLst>
        </pc:picChg>
      </pc:sldChg>
      <pc:sldChg chg="modSp">
        <pc:chgData name="Margaret Dorokhina" userId="azuyPKlBWNkdZoiPwhTi0ibDzrdt20RPFUAH36tx1w4=" providerId="None" clId="Web-{87F0F5D8-2046-4618-9F92-5DBF26F3897F}" dt="2021-10-27T21:38:25.233" v="1"/>
        <pc:sldMkLst>
          <pc:docMk/>
          <pc:sldMk cId="2934982533" sldId="267"/>
        </pc:sldMkLst>
        <pc:picChg chg="mod">
          <ac:chgData name="Margaret Dorokhina" userId="azuyPKlBWNkdZoiPwhTi0ibDzrdt20RPFUAH36tx1w4=" providerId="None" clId="Web-{87F0F5D8-2046-4618-9F92-5DBF26F3897F}" dt="2021-10-27T21:38:25.233" v="1"/>
          <ac:picMkLst>
            <pc:docMk/>
            <pc:sldMk cId="2934982533" sldId="267"/>
            <ac:picMk id="30" creationId="{00000000-0000-0000-0000-000000000000}"/>
          </ac:picMkLst>
        </pc:picChg>
      </pc:sldChg>
      <pc:sldChg chg="modSp">
        <pc:chgData name="Margaret Dorokhina" userId="azuyPKlBWNkdZoiPwhTi0ibDzrdt20RPFUAH36tx1w4=" providerId="None" clId="Web-{87F0F5D8-2046-4618-9F92-5DBF26F3897F}" dt="2021-10-27T21:38:35.967" v="2"/>
        <pc:sldMkLst>
          <pc:docMk/>
          <pc:sldMk cId="3641889666" sldId="268"/>
        </pc:sldMkLst>
        <pc:picChg chg="mod">
          <ac:chgData name="Margaret Dorokhina" userId="azuyPKlBWNkdZoiPwhTi0ibDzrdt20RPFUAH36tx1w4=" providerId="None" clId="Web-{87F0F5D8-2046-4618-9F92-5DBF26F3897F}" dt="2021-10-27T21:38:35.967" v="2"/>
          <ac:picMkLst>
            <pc:docMk/>
            <pc:sldMk cId="3641889666" sldId="268"/>
            <ac:picMk id="23" creationId="{00000000-0000-0000-0000-000000000000}"/>
          </ac:picMkLst>
        </pc:picChg>
      </pc:sldChg>
      <pc:sldChg chg="modSp">
        <pc:chgData name="Margaret Dorokhina" userId="azuyPKlBWNkdZoiPwhTi0ibDzrdt20RPFUAH36tx1w4=" providerId="None" clId="Web-{87F0F5D8-2046-4618-9F92-5DBF26F3897F}" dt="2021-10-27T21:38:52.358" v="3"/>
        <pc:sldMkLst>
          <pc:docMk/>
          <pc:sldMk cId="2471188772" sldId="269"/>
        </pc:sldMkLst>
        <pc:picChg chg="mod">
          <ac:chgData name="Margaret Dorokhina" userId="azuyPKlBWNkdZoiPwhTi0ibDzrdt20RPFUAH36tx1w4=" providerId="None" clId="Web-{87F0F5D8-2046-4618-9F92-5DBF26F3897F}" dt="2021-10-27T21:38:52.358" v="3"/>
          <ac:picMkLst>
            <pc:docMk/>
            <pc:sldMk cId="2471188772" sldId="269"/>
            <ac:picMk id="12" creationId="{00000000-0000-0000-0000-000000000000}"/>
          </ac:picMkLst>
        </pc:picChg>
      </pc:sldChg>
    </pc:docChg>
  </pc:docChgLst>
  <pc:docChgLst>
    <pc:chgData name="Mareda Smith" userId="8TAqjRl90k4PGR5RhDuwj/IBwHz1XCBentFKKaDk8jw=" providerId="None" clId="Web-{62562BA9-D020-4275-998A-87ED2717D400}"/>
    <pc:docChg chg="modSld">
      <pc:chgData name="Mareda Smith" userId="8TAqjRl90k4PGR5RhDuwj/IBwHz1XCBentFKKaDk8jw=" providerId="None" clId="Web-{62562BA9-D020-4275-998A-87ED2717D400}" dt="2021-10-11T20:25:32.071" v="6" actId="20577"/>
      <pc:docMkLst>
        <pc:docMk/>
      </pc:docMkLst>
      <pc:sldChg chg="modSp">
        <pc:chgData name="Mareda Smith" userId="8TAqjRl90k4PGR5RhDuwj/IBwHz1XCBentFKKaDk8jw=" providerId="None" clId="Web-{62562BA9-D020-4275-998A-87ED2717D400}" dt="2021-10-11T20:25:15.383" v="1" actId="20577"/>
        <pc:sldMkLst>
          <pc:docMk/>
          <pc:sldMk cId="3787743678" sldId="266"/>
        </pc:sldMkLst>
        <pc:spChg chg="mod">
          <ac:chgData name="Mareda Smith" userId="8TAqjRl90k4PGR5RhDuwj/IBwHz1XCBentFKKaDk8jw=" providerId="None" clId="Web-{62562BA9-D020-4275-998A-87ED2717D400}" dt="2021-10-11T20:25:15.383" v="1" actId="20577"/>
          <ac:spMkLst>
            <pc:docMk/>
            <pc:sldMk cId="3787743678" sldId="266"/>
            <ac:spMk id="8" creationId="{51CA79B7-CD6F-48F1-A7BB-85A0485585F8}"/>
          </ac:spMkLst>
        </pc:spChg>
      </pc:sldChg>
      <pc:sldChg chg="modSp">
        <pc:chgData name="Mareda Smith" userId="8TAqjRl90k4PGR5RhDuwj/IBwHz1XCBentFKKaDk8jw=" providerId="None" clId="Web-{62562BA9-D020-4275-998A-87ED2717D400}" dt="2021-10-11T20:25:20.931" v="3" actId="20577"/>
        <pc:sldMkLst>
          <pc:docMk/>
          <pc:sldMk cId="2934982533" sldId="267"/>
        </pc:sldMkLst>
        <pc:spChg chg="mod">
          <ac:chgData name="Mareda Smith" userId="8TAqjRl90k4PGR5RhDuwj/IBwHz1XCBentFKKaDk8jw=" providerId="None" clId="Web-{62562BA9-D020-4275-998A-87ED2717D400}" dt="2021-10-11T20:25:20.931" v="3" actId="20577"/>
          <ac:spMkLst>
            <pc:docMk/>
            <pc:sldMk cId="2934982533" sldId="267"/>
            <ac:spMk id="28" creationId="{51CA79B7-CD6F-48F1-A7BB-85A0485585F8}"/>
          </ac:spMkLst>
        </pc:spChg>
      </pc:sldChg>
      <pc:sldChg chg="modSp">
        <pc:chgData name="Mareda Smith" userId="8TAqjRl90k4PGR5RhDuwj/IBwHz1XCBentFKKaDk8jw=" providerId="None" clId="Web-{62562BA9-D020-4275-998A-87ED2717D400}" dt="2021-10-11T20:25:27.368" v="5" actId="20577"/>
        <pc:sldMkLst>
          <pc:docMk/>
          <pc:sldMk cId="3641889666" sldId="268"/>
        </pc:sldMkLst>
        <pc:spChg chg="mod">
          <ac:chgData name="Mareda Smith" userId="8TAqjRl90k4PGR5RhDuwj/IBwHz1XCBentFKKaDk8jw=" providerId="None" clId="Web-{62562BA9-D020-4275-998A-87ED2717D400}" dt="2021-10-11T20:25:27.368" v="5" actId="20577"/>
          <ac:spMkLst>
            <pc:docMk/>
            <pc:sldMk cId="3641889666" sldId="268"/>
            <ac:spMk id="19" creationId="{51CA79B7-CD6F-48F1-A7BB-85A0485585F8}"/>
          </ac:spMkLst>
        </pc:spChg>
      </pc:sldChg>
      <pc:sldChg chg="modSp">
        <pc:chgData name="Mareda Smith" userId="8TAqjRl90k4PGR5RhDuwj/IBwHz1XCBentFKKaDk8jw=" providerId="None" clId="Web-{62562BA9-D020-4275-998A-87ED2717D400}" dt="2021-10-11T20:25:32.071" v="6" actId="20577"/>
        <pc:sldMkLst>
          <pc:docMk/>
          <pc:sldMk cId="2471188772" sldId="269"/>
        </pc:sldMkLst>
        <pc:spChg chg="mod">
          <ac:chgData name="Mareda Smith" userId="8TAqjRl90k4PGR5RhDuwj/IBwHz1XCBentFKKaDk8jw=" providerId="None" clId="Web-{62562BA9-D020-4275-998A-87ED2717D400}" dt="2021-10-11T20:25:32.071" v="6" actId="20577"/>
          <ac:spMkLst>
            <pc:docMk/>
            <pc:sldMk cId="2471188772" sldId="269"/>
            <ac:spMk id="10" creationId="{51CA79B7-CD6F-48F1-A7BB-85A0485585F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Users\maredasmith\Downloads\9.27_MGS_Graphs_Scorecard2014_2020_md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Users\maredasmith\Downloads\9.27_MGS_Graphs_Scorecard2014_2020_md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/Users\maredasmith\Downloads\9.27_MGS_Graphs_Scorecard2014_2020_md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\maredasmith\Downloads\9.27_MGS_Graphs_Scorecard2014_2020_m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1'!$A$68</c:f>
              <c:strCache>
                <c:ptCount val="1"/>
                <c:pt idx="0">
                  <c:v>Indonesia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48-204E-ACD4-1E3DA0B364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1'!$B$68:$F$68</c:f>
              <c:numCache>
                <c:formatCode>0.00</c:formatCode>
                <c:ptCount val="5"/>
                <c:pt idx="0">
                  <c:v>3</c:v>
                </c:pt>
                <c:pt idx="1">
                  <c:v>3</c:v>
                </c:pt>
                <c:pt idx="2">
                  <c:v>2.5</c:v>
                </c:pt>
                <c:pt idx="3">
                  <c:v>1</c:v>
                </c:pt>
                <c:pt idx="4">
                  <c:v>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48-204E-ACD4-1E3DA0B36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67062144"/>
        <c:axId val="-1805688800"/>
      </c:barChart>
      <c:catAx>
        <c:axId val="-136706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05688800"/>
        <c:crosses val="autoZero"/>
        <c:auto val="1"/>
        <c:lblAlgn val="ctr"/>
        <c:lblOffset val="100"/>
        <c:noMultiLvlLbl val="0"/>
      </c:catAx>
      <c:valAx>
        <c:axId val="-1805688800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70621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2'!$A$68:$E$68</c:f>
              <c:strCache>
                <c:ptCount val="5"/>
                <c:pt idx="0">
                  <c:v>Indonesia</c:v>
                </c:pt>
                <c:pt idx="1">
                  <c:v>Lower middle-income group average</c:v>
                </c:pt>
                <c:pt idx="2">
                  <c:v>South-East Asian region average</c:v>
                </c:pt>
                <c:pt idx="3">
                  <c:v>Global average</c:v>
                </c:pt>
                <c:pt idx="4">
                  <c:v>Top performing  countries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EA-434C-A5D0-BCA14B9916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2'!$A$68:$E$68</c:f>
              <c:strCache>
                <c:ptCount val="5"/>
                <c:pt idx="0">
                  <c:v>Indonesia</c:v>
                </c:pt>
                <c:pt idx="1">
                  <c:v>Lower middle-income group average</c:v>
                </c:pt>
                <c:pt idx="2">
                  <c:v>South-East Asian region average</c:v>
                </c:pt>
                <c:pt idx="3">
                  <c:v>Global average</c:v>
                </c:pt>
                <c:pt idx="4">
                  <c:v>Top performing  countries</c:v>
                </c:pt>
              </c:strCache>
            </c:strRef>
          </c:cat>
          <c:val>
            <c:numRef>
              <c:f>'Slide 2'!$F$68:$J$68</c:f>
              <c:numCache>
                <c:formatCode>0.00</c:formatCode>
                <c:ptCount val="5"/>
                <c:pt idx="0">
                  <c:v>2.375</c:v>
                </c:pt>
                <c:pt idx="1">
                  <c:v>1.7831630000000001</c:v>
                </c:pt>
                <c:pt idx="2">
                  <c:v>1.9583330000000001</c:v>
                </c:pt>
                <c:pt idx="3">
                  <c:v>2.2804690000000001</c:v>
                </c:pt>
                <c:pt idx="4">
                  <c:v>4.625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EA-434C-A5D0-BCA14B991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3380992"/>
        <c:axId val="2073385648"/>
      </c:barChart>
      <c:catAx>
        <c:axId val="207338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385648"/>
        <c:crosses val="autoZero"/>
        <c:auto val="1"/>
        <c:lblAlgn val="ctr"/>
        <c:lblOffset val="100"/>
        <c:noMultiLvlLbl val="0"/>
      </c:catAx>
      <c:valAx>
        <c:axId val="207338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3809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3'!$B$332</c:f>
              <c:strCache>
                <c:ptCount val="1"/>
                <c:pt idx="0">
                  <c:v>Indonesia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3'!$C$1:$F$1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3'!$C$332:$F$332</c:f>
              <c:numCache>
                <c:formatCode>0.00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2.5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18-FA43-ADC9-EBD6E1EB7293}"/>
            </c:ext>
          </c:extLst>
        </c:ser>
        <c:ser>
          <c:idx val="1"/>
          <c:order val="1"/>
          <c:tx>
            <c:strRef>
              <c:f>'Slide 3'!$B$333</c:f>
              <c:strCache>
                <c:ptCount val="1"/>
                <c:pt idx="0">
                  <c:v>South-East Asian region 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'Slide 3'!$C$1:$F$1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3'!$C$333:$F$333</c:f>
              <c:numCache>
                <c:formatCode>0.00</c:formatCode>
                <c:ptCount val="4"/>
                <c:pt idx="0">
                  <c:v>3.1</c:v>
                </c:pt>
                <c:pt idx="1">
                  <c:v>1.4444440000000001</c:v>
                </c:pt>
                <c:pt idx="2">
                  <c:v>1.8636360000000001</c:v>
                </c:pt>
                <c:pt idx="3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18-FA43-ADC9-EBD6E1EB7293}"/>
            </c:ext>
          </c:extLst>
        </c:ser>
        <c:ser>
          <c:idx val="2"/>
          <c:order val="2"/>
          <c:tx>
            <c:strRef>
              <c:f>'Slide 3'!$B$334</c:f>
              <c:strCache>
                <c:ptCount val="1"/>
                <c:pt idx="0">
                  <c:v>Lower middle-income group average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'Slide 3'!$C$1:$F$1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3'!$C$334:$F$334</c:f>
              <c:numCache>
                <c:formatCode>0.00</c:formatCode>
                <c:ptCount val="4"/>
                <c:pt idx="0">
                  <c:v>1.96</c:v>
                </c:pt>
                <c:pt idx="1">
                  <c:v>1.150943</c:v>
                </c:pt>
                <c:pt idx="2">
                  <c:v>1.3846149999999999</c:v>
                </c:pt>
                <c:pt idx="3">
                  <c:v>2.6274510000000002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18-FA43-ADC9-EBD6E1EB7293}"/>
            </c:ext>
          </c:extLst>
        </c:ser>
        <c:ser>
          <c:idx val="3"/>
          <c:order val="3"/>
          <c:tx>
            <c:strRef>
              <c:f>'Slide 3'!$B$335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'Slide 3'!$C$1:$F$1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3'!$C$335:$F$335</c:f>
              <c:numCache>
                <c:formatCode>0.00</c:formatCode>
                <c:ptCount val="4"/>
                <c:pt idx="0">
                  <c:v>2.5030670000000002</c:v>
                </c:pt>
                <c:pt idx="1">
                  <c:v>1.3957219999999999</c:v>
                </c:pt>
                <c:pt idx="2">
                  <c:v>2.1574589999999998</c:v>
                </c:pt>
                <c:pt idx="3">
                  <c:v>2.870787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18-FA43-ADC9-EBD6E1EB7293}"/>
            </c:ext>
          </c:extLst>
        </c:ser>
        <c:ser>
          <c:idx val="4"/>
          <c:order val="4"/>
          <c:tx>
            <c:strRef>
              <c:f>'Slide 3'!$B$336</c:f>
              <c:strCache>
                <c:ptCount val="1"/>
                <c:pt idx="0">
                  <c:v>Top performing country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'Slide 3'!$C$1:$F$1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3'!$C$336:$F$336</c:f>
              <c:numCache>
                <c:formatCode>0.00</c:formatCode>
                <c:ptCount val="4"/>
                <c:pt idx="0">
                  <c:v>5</c:v>
                </c:pt>
                <c:pt idx="1">
                  <c:v>4.5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18-FA43-ADC9-EBD6E1EB7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9654272"/>
        <c:axId val="2079658896"/>
      </c:barChart>
      <c:catAx>
        <c:axId val="207965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658896"/>
        <c:crosses val="autoZero"/>
        <c:auto val="1"/>
        <c:lblAlgn val="ctr"/>
        <c:lblOffset val="100"/>
        <c:noMultiLvlLbl val="0"/>
      </c:catAx>
      <c:valAx>
        <c:axId val="207965889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65427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4'!$C$266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'Slide 4'!$D$1:$H$1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4'!$D$266:$H$266</c:f>
              <c:numCache>
                <c:formatCode>0.00</c:formatCode>
                <c:ptCount val="5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18-0049-BB34-0F14C23867F9}"/>
            </c:ext>
          </c:extLst>
        </c:ser>
        <c:ser>
          <c:idx val="1"/>
          <c:order val="1"/>
          <c:tx>
            <c:strRef>
              <c:f>'Slide 4'!$C$267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'Slide 4'!$D$1:$H$1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4'!$D$267:$H$267</c:f>
              <c:numCache>
                <c:formatCode>0.00</c:formatCode>
                <c:ptCount val="5"/>
                <c:pt idx="0">
                  <c:v>2</c:v>
                </c:pt>
                <c:pt idx="1">
                  <c:v>0</c:v>
                </c:pt>
                <c:pt idx="2">
                  <c:v>2.5</c:v>
                </c:pt>
                <c:pt idx="3">
                  <c:v>1</c:v>
                </c:pt>
                <c:pt idx="4">
                  <c:v>1.375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18-0049-BB34-0F14C23867F9}"/>
            </c:ext>
          </c:extLst>
        </c:ser>
        <c:ser>
          <c:idx val="2"/>
          <c:order val="2"/>
          <c:tx>
            <c:strRef>
              <c:f>'Slide 4'!$C$268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'Slide 4'!$D$1:$H$1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4'!$D$268:$H$268</c:f>
              <c:numCache>
                <c:formatCode>0.00</c:formatCode>
                <c:ptCount val="5"/>
                <c:pt idx="0">
                  <c:v>3</c:v>
                </c:pt>
                <c:pt idx="1">
                  <c:v>0</c:v>
                </c:pt>
                <c:pt idx="2">
                  <c:v>2.5</c:v>
                </c:pt>
                <c:pt idx="3">
                  <c:v>1</c:v>
                </c:pt>
                <c:pt idx="4">
                  <c:v>1.625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18-0049-BB34-0F14C23867F9}"/>
            </c:ext>
          </c:extLst>
        </c:ser>
        <c:ser>
          <c:idx val="3"/>
          <c:order val="3"/>
          <c:tx>
            <c:strRef>
              <c:f>'Slide 4'!$C$269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4'!$D$1:$H$1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4'!$D$269:$H$269</c:f>
              <c:numCache>
                <c:formatCode>0.00</c:formatCode>
                <c:ptCount val="5"/>
                <c:pt idx="0">
                  <c:v>3</c:v>
                </c:pt>
                <c:pt idx="1">
                  <c:v>3</c:v>
                </c:pt>
                <c:pt idx="2">
                  <c:v>2.5</c:v>
                </c:pt>
                <c:pt idx="3">
                  <c:v>1</c:v>
                </c:pt>
                <c:pt idx="4">
                  <c:v>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18-0049-BB34-0F14C2386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1890240"/>
        <c:axId val="-757340448"/>
      </c:barChart>
      <c:catAx>
        <c:axId val="-139189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57340448"/>
        <c:crosses val="autoZero"/>
        <c:auto val="1"/>
        <c:lblAlgn val="ctr"/>
        <c:lblOffset val="100"/>
        <c:noMultiLvlLbl val="0"/>
      </c:catAx>
      <c:valAx>
        <c:axId val="-75734044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918902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44C00-B36F-114A-9E22-96C7EF488A89}" type="datetimeFigureOut">
              <a:rPr lang="en-US" smtClean="0"/>
              <a:t>11/1/21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08ED-68A9-D74E-AAE8-51DE614E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3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708ED-68A9-D74E-AAE8-51DE614EFC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7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8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1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1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1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11/1/21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8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1.11.21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11274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1.11.21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41295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6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7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7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obacconomics" TargetMode="External"/><Relationship Id="rId7" Type="http://schemas.openxmlformats.org/officeDocument/2006/relationships/chart" Target="../charts/chart1.xml"/><Relationship Id="rId2" Type="http://schemas.openxmlformats.org/officeDocument/2006/relationships/hyperlink" Target="http://www.tobacconomics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s://tobacconomics.org/cigarette-tax-scorecar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obacconomics" TargetMode="External"/><Relationship Id="rId7" Type="http://schemas.openxmlformats.org/officeDocument/2006/relationships/chart" Target="../charts/chart2.xml"/><Relationship Id="rId2" Type="http://schemas.openxmlformats.org/officeDocument/2006/relationships/hyperlink" Target="http://www.tobacconomics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s://tobacconomics.org/cigarette-tax-scorecar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obacconomics" TargetMode="External"/><Relationship Id="rId7" Type="http://schemas.openxmlformats.org/officeDocument/2006/relationships/chart" Target="../charts/chart3.xml"/><Relationship Id="rId2" Type="http://schemas.openxmlformats.org/officeDocument/2006/relationships/hyperlink" Target="http://www.tobacconomics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s://tobacconomics.org/cigarette-tax-scorecard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hyperlink" Target="https://tobacconomics.org/cigarette-tax-scorecard/" TargetMode="External"/><Relationship Id="rId4" Type="http://schemas.openxmlformats.org/officeDocument/2006/relationships/hyperlink" Target="https://twitter.com/Tobacconomi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2531962" y="6460982"/>
            <a:ext cx="7128076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defTabSz="609585">
              <a:defRPr/>
            </a:pPr>
            <a:r>
              <a:rPr lang="en-US" sz="1400" dirty="0">
                <a:solidFill>
                  <a:srgbClr val="E57C23"/>
                </a:solidFill>
                <a:cs typeface="Arial"/>
                <a:hlinkClick r:id="rId2"/>
              </a:rPr>
              <a:t>www.tobacconomics.org</a:t>
            </a:r>
            <a:r>
              <a:rPr lang="en-US" sz="1400" dirty="0">
                <a:solidFill>
                  <a:srgbClr val="E57C23"/>
                </a:solidFill>
                <a:cs typeface="Arial"/>
              </a:rPr>
              <a:t> | </a:t>
            </a:r>
            <a:r>
              <a:rPr lang="en-US" sz="1400" dirty="0">
                <a:solidFill>
                  <a:srgbClr val="E57C23"/>
                </a:solidFill>
                <a:cs typeface="Arial"/>
                <a:hlinkClick r:id="rId3"/>
              </a:rPr>
              <a:t>@tobacconomics</a:t>
            </a:r>
            <a:r>
              <a:rPr lang="en-US" sz="1400" dirty="0">
                <a:solidFill>
                  <a:srgbClr val="E57C23"/>
                </a:solidFill>
                <a:cs typeface="Arial"/>
              </a:rPr>
              <a:t> | </a:t>
            </a:r>
            <a:r>
              <a:rPr lang="en-US" sz="1400" dirty="0">
                <a:solidFill>
                  <a:srgbClr val="E57C23"/>
                </a:solidFill>
                <a:cs typeface="Arial"/>
                <a:hlinkClick r:id="rId4"/>
              </a:rPr>
              <a:t>Tobacconomics Cigarette Tax Scorecard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EF891E"/>
                </a:solidFill>
                <a:latin typeface="Georgia" charset="0"/>
                <a:ea typeface="Georgia" charset="0"/>
                <a:cs typeface="Georgia" charset="0"/>
              </a:rPr>
              <a:t>Cigarette tax policies in Indonesia, 2020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lvl="1"/>
            <a:r>
              <a:rPr lang="en-US" sz="1600" dirty="0">
                <a:solidFill>
                  <a:srgbClr val="344E74"/>
                </a:solidFill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Indonesia’s 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/>
            <a:r>
              <a:rPr lang="en-US" sz="1600" dirty="0">
                <a:solidFill>
                  <a:srgbClr val="344E74"/>
                </a:solidFill>
                <a:latin typeface="Calibri" charset="0"/>
                <a:ea typeface="Calibri" charset="0"/>
                <a:cs typeface="Calibri" charset="0"/>
              </a:rPr>
              <a:t>The scores reflect the current strengths and opportunities in Indonesia to further </a:t>
            </a:r>
            <a:r>
              <a:rPr lang="en-US" sz="1600" b="1" dirty="0">
                <a:solidFill>
                  <a:srgbClr val="344E74"/>
                </a:solidFill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lang="en-US" sz="1600" dirty="0">
                <a:solidFill>
                  <a:srgbClr val="344E74"/>
                </a:solidFill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1600" b="1" dirty="0">
                <a:solidFill>
                  <a:srgbClr val="344E74"/>
                </a:solidFill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lang="en-US" sz="1600" dirty="0">
                <a:solidFill>
                  <a:srgbClr val="344E74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337" y="5305203"/>
            <a:ext cx="1012015" cy="13096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877143" y="2430668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algn="ctr"/>
            <a:r>
              <a:rPr lang="en-US" sz="15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lang="en-US" sz="15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15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9112244" y="1862314"/>
            <a:ext cx="1041400" cy="1424896"/>
          </a:xfrm>
          <a:prstGeom prst="upArrow">
            <a:avLst>
              <a:gd name="adj1" fmla="val 50000"/>
              <a:gd name="adj2" fmla="val 5283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E5E2F71-47D2-3148-A407-A5AAE66D5B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734998"/>
              </p:ext>
            </p:extLst>
          </p:nvPr>
        </p:nvGraphicFramePr>
        <p:xfrm>
          <a:off x="1524000" y="1657991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7877436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EF891E"/>
                </a:solidFill>
                <a:latin typeface="Georgia" charset="0"/>
                <a:ea typeface="Georgia" charset="0"/>
                <a:cs typeface="Georgia" charset="0"/>
              </a:rPr>
              <a:t>How does Indonesia compare to other countries?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lvl="1"/>
            <a:r>
              <a:rPr lang="en-US" sz="1700" dirty="0">
                <a:solidFill>
                  <a:srgbClr val="344E74"/>
                </a:solidFill>
                <a:latin typeface="Calibri" charset="0"/>
                <a:ea typeface="Calibri" charset="0"/>
                <a:cs typeface="Calibri" charset="0"/>
              </a:rPr>
              <a:t>Indonesia’s overall score in 2020 is compared to the average overall scores in its region, income group, the world, and top performers. </a:t>
            </a:r>
          </a:p>
        </p:txBody>
      </p:sp>
      <p:sp>
        <p:nvSpPr>
          <p:cNvPr id="28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2531962" y="6460982"/>
            <a:ext cx="7128076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defTabSz="609585">
              <a:defRPr/>
            </a:pPr>
            <a:r>
              <a:rPr lang="en-US" sz="1400" dirty="0">
                <a:solidFill>
                  <a:srgbClr val="E57C23"/>
                </a:solidFill>
                <a:cs typeface="Arial"/>
                <a:hlinkClick r:id="rId2"/>
              </a:rPr>
              <a:t>www.tobacconomics.org</a:t>
            </a:r>
            <a:r>
              <a:rPr lang="en-US" sz="1400" dirty="0">
                <a:solidFill>
                  <a:srgbClr val="E57C23"/>
                </a:solidFill>
                <a:cs typeface="Arial"/>
              </a:rPr>
              <a:t> | </a:t>
            </a:r>
            <a:r>
              <a:rPr lang="en-US" sz="1400" dirty="0">
                <a:solidFill>
                  <a:srgbClr val="E57C23"/>
                </a:solidFill>
                <a:cs typeface="Arial"/>
                <a:hlinkClick r:id="rId3"/>
              </a:rPr>
              <a:t>@tobacconomics</a:t>
            </a:r>
            <a:r>
              <a:rPr lang="en-US" sz="1400" dirty="0">
                <a:solidFill>
                  <a:srgbClr val="E57C23"/>
                </a:solidFill>
                <a:cs typeface="Arial"/>
              </a:rPr>
              <a:t> | </a:t>
            </a:r>
            <a:r>
              <a:rPr lang="en-US" sz="1400" dirty="0">
                <a:solidFill>
                  <a:srgbClr val="E57C23"/>
                </a:solidFill>
                <a:cs typeface="Arial"/>
                <a:hlinkClick r:id="rId4"/>
              </a:rPr>
              <a:t>Tobacconomics Cigarette Tax Scorecard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337" y="5305203"/>
            <a:ext cx="1012015" cy="13096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9923D42-ACA3-3B43-BC9A-F15C92B397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354539"/>
              </p:ext>
            </p:extLst>
          </p:nvPr>
        </p:nvGraphicFramePr>
        <p:xfrm>
          <a:off x="1612337" y="1519348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3498253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EF891E"/>
                </a:solidFill>
                <a:latin typeface="Georgia" charset="0"/>
                <a:ea typeface="Georgia" charset="0"/>
                <a:cs typeface="Georgia" charset="0"/>
              </a:rPr>
              <a:t>How does Indonesia compare to other countries?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lvl="1"/>
            <a:r>
              <a:rPr lang="en-US" sz="1700" dirty="0">
                <a:solidFill>
                  <a:srgbClr val="344E74"/>
                </a:solidFill>
                <a:latin typeface="Calibri" charset="0"/>
                <a:ea typeface="Calibri" charset="0"/>
                <a:cs typeface="Calibri" charset="0"/>
              </a:rPr>
              <a:t>The components of Indonesia’s score in 2020 are compared to component scores in the region, income group, world, and top performers.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63293" y="1340298"/>
            <a:ext cx="2590800" cy="76240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TAX STRUCTURE 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requires the most improvement.</a:t>
            </a:r>
          </a:p>
        </p:txBody>
      </p:sp>
      <p:sp>
        <p:nvSpPr>
          <p:cNvPr id="19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2531962" y="6460982"/>
            <a:ext cx="7128076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defTabSz="609585">
              <a:defRPr/>
            </a:pPr>
            <a:r>
              <a:rPr lang="en-US" sz="1400" dirty="0">
                <a:solidFill>
                  <a:srgbClr val="E57C23"/>
                </a:solidFill>
                <a:cs typeface="Arial"/>
                <a:hlinkClick r:id="rId2"/>
              </a:rPr>
              <a:t>www.tobacconomics.org</a:t>
            </a:r>
            <a:r>
              <a:rPr lang="en-US" sz="1400" dirty="0">
                <a:solidFill>
                  <a:srgbClr val="E57C23"/>
                </a:solidFill>
                <a:cs typeface="Arial"/>
              </a:rPr>
              <a:t> | </a:t>
            </a:r>
            <a:r>
              <a:rPr lang="en-US" sz="1400" dirty="0">
                <a:solidFill>
                  <a:srgbClr val="E57C23"/>
                </a:solidFill>
                <a:cs typeface="Arial"/>
                <a:hlinkClick r:id="rId3"/>
              </a:rPr>
              <a:t>@tobacconomics</a:t>
            </a:r>
            <a:r>
              <a:rPr lang="en-US" sz="1400" dirty="0">
                <a:solidFill>
                  <a:srgbClr val="E57C23"/>
                </a:solidFill>
                <a:cs typeface="Arial"/>
              </a:rPr>
              <a:t> | </a:t>
            </a:r>
            <a:r>
              <a:rPr lang="en-US" sz="1400" dirty="0">
                <a:solidFill>
                  <a:srgbClr val="E57C23"/>
                </a:solidFill>
                <a:cs typeface="Arial"/>
                <a:hlinkClick r:id="rId4"/>
              </a:rPr>
              <a:t>Tobacconomics Cigarette Tax Scorecard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337" y="5305203"/>
            <a:ext cx="1012015" cy="13096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C28FB9B-3B55-A24A-8D23-B61BDD2BC1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656852"/>
              </p:ext>
            </p:extLst>
          </p:nvPr>
        </p:nvGraphicFramePr>
        <p:xfrm>
          <a:off x="1533797" y="1290748"/>
          <a:ext cx="912440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418896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EF891E"/>
                </a:solidFill>
                <a:latin typeface="Georgia" charset="0"/>
                <a:ea typeface="Georgia" charset="0"/>
                <a:cs typeface="Georgia" charset="0"/>
              </a:rPr>
              <a:t>Indonesia’s cigarette tax policies over time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34950" y="715572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lvl="1"/>
            <a:r>
              <a:rPr lang="en-US" sz="1600" dirty="0">
                <a:solidFill>
                  <a:srgbClr val="344E74"/>
                </a:solidFill>
                <a:latin typeface="Calibri" charset="0"/>
                <a:ea typeface="Calibri" charset="0"/>
                <a:cs typeface="Calibri" charset="0"/>
              </a:rPr>
              <a:t>Indonesia’s overall score increased between 2018 and 2020, </a:t>
            </a:r>
            <a:r>
              <a:rPr lang="en-US" sz="1600" b="1" dirty="0">
                <a:solidFill>
                  <a:srgbClr val="344E74"/>
                </a:solidFill>
                <a:latin typeface="Calibri" charset="0"/>
                <a:ea typeface="Calibri" charset="0"/>
                <a:cs typeface="Calibri" charset="0"/>
              </a:rPr>
              <a:t>due to a</a:t>
            </a:r>
            <a:r>
              <a:rPr lang="en-US" sz="1600" dirty="0">
                <a:solidFill>
                  <a:srgbClr val="344E74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b="1" dirty="0">
                <a:solidFill>
                  <a:srgbClr val="344E74"/>
                </a:solidFill>
                <a:latin typeface="Calibri" charset="0"/>
                <a:ea typeface="Calibri" charset="0"/>
                <a:cs typeface="Calibri" charset="0"/>
              </a:rPr>
              <a:t>decrease in the affordability of cigarettes.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51CA79B7-CD6F-48F1-A7BB-85A0485585F8}"/>
              </a:ext>
            </a:extLst>
          </p:cNvPr>
          <p:cNvSpPr/>
          <p:nvPr/>
        </p:nvSpPr>
        <p:spPr>
          <a:xfrm>
            <a:off x="2531962" y="6460982"/>
            <a:ext cx="7128076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defTabSz="609585">
              <a:defRPr/>
            </a:pPr>
            <a:r>
              <a:rPr lang="en-US" sz="1400" dirty="0">
                <a:solidFill>
                  <a:srgbClr val="E57C23"/>
                </a:solidFill>
                <a:cs typeface="Arial"/>
                <a:hlinkClick r:id="rId3"/>
              </a:rPr>
              <a:t>www.tobacconomics.org</a:t>
            </a:r>
            <a:r>
              <a:rPr lang="en-US" sz="1400">
                <a:solidFill>
                  <a:srgbClr val="E57C23"/>
                </a:solidFill>
                <a:cs typeface="Arial"/>
              </a:rPr>
              <a:t> | </a:t>
            </a:r>
            <a:r>
              <a:rPr lang="en-US" sz="1400">
                <a:solidFill>
                  <a:srgbClr val="E57C23"/>
                </a:solidFill>
                <a:cs typeface="Arial"/>
                <a:hlinkClick r:id="rId4"/>
              </a:rPr>
              <a:t>@tobacconomics</a:t>
            </a:r>
            <a:r>
              <a:rPr lang="en-US" sz="1400">
                <a:solidFill>
                  <a:srgbClr val="E57C23"/>
                </a:solidFill>
                <a:cs typeface="Arial"/>
              </a:rPr>
              <a:t> | </a:t>
            </a:r>
            <a:r>
              <a:rPr lang="en-US" sz="1400" dirty="0">
                <a:solidFill>
                  <a:srgbClr val="E57C23"/>
                </a:solidFill>
                <a:cs typeface="Arial"/>
                <a:hlinkClick r:id="rId5"/>
              </a:rPr>
              <a:t>Tobacconomics Cigarette Tax Scorecard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337" y="5305203"/>
            <a:ext cx="1012015" cy="13096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72630EB-51E6-5944-970C-190F511BB1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245476"/>
              </p:ext>
            </p:extLst>
          </p:nvPr>
        </p:nvGraphicFramePr>
        <p:xfrm>
          <a:off x="1524000" y="1524627"/>
          <a:ext cx="9144000" cy="456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4711887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45211</TotalTime>
  <Words>204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Georgia</vt:lpstr>
      <vt:lpstr>tobacconomics1</vt:lpstr>
      <vt:lpstr>Cigarette tax policies in Indonesia, 2020</vt:lpstr>
      <vt:lpstr>How does Indonesia compare to other countries?</vt:lpstr>
      <vt:lpstr>How does Indonesia compare to other countries?</vt:lpstr>
      <vt:lpstr>Indonesia’s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Cigarette Tax Policies in Albania</dc:title>
  <dc:creator>Margaret Dorokhina</dc:creator>
  <cp:lastModifiedBy>Smith, Mareda</cp:lastModifiedBy>
  <cp:revision>236</cp:revision>
  <dcterms:created xsi:type="dcterms:W3CDTF">2021-03-11T19:43:37Z</dcterms:created>
  <dcterms:modified xsi:type="dcterms:W3CDTF">2021-11-01T20:55:25Z</dcterms:modified>
</cp:coreProperties>
</file>