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61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6EADD1-A3C0-4662-A8BE-380DA5467E59}" v="4" dt="2021-10-27T21:15:33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/>
    <p:restoredTop sz="94631"/>
  </p:normalViewPr>
  <p:slideViewPr>
    <p:cSldViewPr snapToGrid="0" snapToObjects="1">
      <p:cViewPr varScale="1">
        <p:scale>
          <a:sx n="110" d="100"/>
          <a:sy n="110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et Dorokhina" userId="azuyPKlBWNkdZoiPwhTi0ibDzrdt20RPFUAH36tx1w4=" providerId="None" clId="Web-{B66EADD1-A3C0-4662-A8BE-380DA5467E59}"/>
    <pc:docChg chg="modSld">
      <pc:chgData name="Margaret Dorokhina" userId="azuyPKlBWNkdZoiPwhTi0ibDzrdt20RPFUAH36tx1w4=" providerId="None" clId="Web-{B66EADD1-A3C0-4662-A8BE-380DA5467E59}" dt="2021-10-27T21:15:33.977" v="3"/>
      <pc:docMkLst>
        <pc:docMk/>
      </pc:docMkLst>
      <pc:sldChg chg="modSp">
        <pc:chgData name="Margaret Dorokhina" userId="azuyPKlBWNkdZoiPwhTi0ibDzrdt20RPFUAH36tx1w4=" providerId="None" clId="Web-{B66EADD1-A3C0-4662-A8BE-380DA5467E59}" dt="2021-10-27T21:15:06.524" v="0"/>
        <pc:sldMkLst>
          <pc:docMk/>
          <pc:sldMk cId="1694738072" sldId="258"/>
        </pc:sldMkLst>
        <pc:picChg chg="mod">
          <ac:chgData name="Margaret Dorokhina" userId="azuyPKlBWNkdZoiPwhTi0ibDzrdt20RPFUAH36tx1w4=" providerId="None" clId="Web-{B66EADD1-A3C0-4662-A8BE-380DA5467E59}" dt="2021-10-27T21:15:06.524" v="0"/>
          <ac:picMkLst>
            <pc:docMk/>
            <pc:sldMk cId="1694738072" sldId="258"/>
            <ac:picMk id="17" creationId="{00000000-0000-0000-0000-000000000000}"/>
          </ac:picMkLst>
        </pc:picChg>
      </pc:sldChg>
      <pc:sldChg chg="modSp">
        <pc:chgData name="Margaret Dorokhina" userId="azuyPKlBWNkdZoiPwhTi0ibDzrdt20RPFUAH36tx1w4=" providerId="None" clId="Web-{B66EADD1-A3C0-4662-A8BE-380DA5467E59}" dt="2021-10-27T21:15:15.305" v="1"/>
        <pc:sldMkLst>
          <pc:docMk/>
          <pc:sldMk cId="1759972781" sldId="261"/>
        </pc:sldMkLst>
        <pc:picChg chg="mod">
          <ac:chgData name="Margaret Dorokhina" userId="azuyPKlBWNkdZoiPwhTi0ibDzrdt20RPFUAH36tx1w4=" providerId="None" clId="Web-{B66EADD1-A3C0-4662-A8BE-380DA5467E59}" dt="2021-10-27T21:15:15.305" v="1"/>
          <ac:picMkLst>
            <pc:docMk/>
            <pc:sldMk cId="1759972781" sldId="261"/>
            <ac:picMk id="30" creationId="{00000000-0000-0000-0000-000000000000}"/>
          </ac:picMkLst>
        </pc:picChg>
      </pc:sldChg>
      <pc:sldChg chg="modSp">
        <pc:chgData name="Margaret Dorokhina" userId="azuyPKlBWNkdZoiPwhTi0ibDzrdt20RPFUAH36tx1w4=" providerId="None" clId="Web-{B66EADD1-A3C0-4662-A8BE-380DA5467E59}" dt="2021-10-27T21:15:26.274" v="2"/>
        <pc:sldMkLst>
          <pc:docMk/>
          <pc:sldMk cId="1341799183" sldId="264"/>
        </pc:sldMkLst>
        <pc:picChg chg="mod">
          <ac:chgData name="Margaret Dorokhina" userId="azuyPKlBWNkdZoiPwhTi0ibDzrdt20RPFUAH36tx1w4=" providerId="None" clId="Web-{B66EADD1-A3C0-4662-A8BE-380DA5467E59}" dt="2021-10-27T21:15:26.274" v="2"/>
          <ac:picMkLst>
            <pc:docMk/>
            <pc:sldMk cId="1341799183" sldId="264"/>
            <ac:picMk id="23" creationId="{00000000-0000-0000-0000-000000000000}"/>
          </ac:picMkLst>
        </pc:picChg>
      </pc:sldChg>
      <pc:sldChg chg="modSp">
        <pc:chgData name="Margaret Dorokhina" userId="azuyPKlBWNkdZoiPwhTi0ibDzrdt20RPFUAH36tx1w4=" providerId="None" clId="Web-{B66EADD1-A3C0-4662-A8BE-380DA5467E59}" dt="2021-10-27T21:15:33.977" v="3"/>
        <pc:sldMkLst>
          <pc:docMk/>
          <pc:sldMk cId="1370628115" sldId="265"/>
        </pc:sldMkLst>
        <pc:picChg chg="mod">
          <ac:chgData name="Margaret Dorokhina" userId="azuyPKlBWNkdZoiPwhTi0ibDzrdt20RPFUAH36tx1w4=" providerId="None" clId="Web-{B66EADD1-A3C0-4662-A8BE-380DA5467E59}" dt="2021-10-27T21:15:33.977" v="3"/>
          <ac:picMkLst>
            <pc:docMk/>
            <pc:sldMk cId="1370628115" sldId="265"/>
            <ac:picMk id="12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Users\maredasmith\Downloads\9.27_MGS_Graphs_Scorecard2014_2020_m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Users\maredasmith\Downloads\9.27_MGS_Graphs_Scorecard2014_2020_md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Users\maredasmith\Downloads\9.27_MGS_Graphs_Scorecard2014_2020_md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\maredasmith\Downloads\9.27_MGS_Graphs_Scorecard2014_2020_m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1'!$A$24</c:f>
              <c:strCache>
                <c:ptCount val="1"/>
                <c:pt idx="0">
                  <c:v>Burkina Faso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CA-8A4F-9ED0-96E4FB6BE8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1'!$B$24:$F$24</c:f>
              <c:numCache>
                <c:formatCode>0.00</c:formatCode>
                <c:ptCount val="5"/>
                <c:pt idx="0">
                  <c:v>1</c:v>
                </c:pt>
                <c:pt idx="1">
                  <c:v>3</c:v>
                </c:pt>
                <c:pt idx="2">
                  <c:v>0.5</c:v>
                </c:pt>
                <c:pt idx="3">
                  <c:v>2</c:v>
                </c:pt>
                <c:pt idx="4">
                  <c:v>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CA-8A4F-9ED0-96E4FB6BE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99035104"/>
        <c:axId val="-702400144"/>
      </c:barChart>
      <c:catAx>
        <c:axId val="-69903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02400144"/>
        <c:crosses val="autoZero"/>
        <c:auto val="1"/>
        <c:lblAlgn val="ctr"/>
        <c:lblOffset val="100"/>
        <c:noMultiLvlLbl val="0"/>
      </c:catAx>
      <c:valAx>
        <c:axId val="-702400144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990351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2'!$A$24:$E$24</c:f>
              <c:strCache>
                <c:ptCount val="5"/>
                <c:pt idx="0">
                  <c:v>Burkina Faso</c:v>
                </c:pt>
                <c:pt idx="1">
                  <c:v>Low-income group average</c:v>
                </c:pt>
                <c:pt idx="2">
                  <c:v>African region average</c:v>
                </c:pt>
                <c:pt idx="3">
                  <c:v>Global average</c:v>
                </c:pt>
                <c:pt idx="4">
                  <c:v>Top performing  countries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34-4141-A607-60498BD89E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2'!$A$24:$E$24</c:f>
              <c:strCache>
                <c:ptCount val="5"/>
                <c:pt idx="0">
                  <c:v>Burkina Faso</c:v>
                </c:pt>
                <c:pt idx="1">
                  <c:v>Low-income group average</c:v>
                </c:pt>
                <c:pt idx="2">
                  <c:v>African region average</c:v>
                </c:pt>
                <c:pt idx="3">
                  <c:v>Global average</c:v>
                </c:pt>
                <c:pt idx="4">
                  <c:v>Top performing  countries</c:v>
                </c:pt>
              </c:strCache>
            </c:strRef>
          </c:cat>
          <c:val>
            <c:numRef>
              <c:f>'Slide 2'!$F$24:$J$24</c:f>
              <c:numCache>
                <c:formatCode>0.00</c:formatCode>
                <c:ptCount val="5"/>
                <c:pt idx="0">
                  <c:v>1.625</c:v>
                </c:pt>
                <c:pt idx="1">
                  <c:v>1.423611</c:v>
                </c:pt>
                <c:pt idx="2">
                  <c:v>1.6369050000000001</c:v>
                </c:pt>
                <c:pt idx="3">
                  <c:v>2.2804690000000001</c:v>
                </c:pt>
                <c:pt idx="4">
                  <c:v>4.625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34-4141-A607-60498BD89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7393040"/>
        <c:axId val="2067397696"/>
      </c:barChart>
      <c:catAx>
        <c:axId val="206739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397696"/>
        <c:crosses val="autoZero"/>
        <c:auto val="1"/>
        <c:lblAlgn val="ctr"/>
        <c:lblOffset val="100"/>
        <c:noMultiLvlLbl val="0"/>
      </c:catAx>
      <c:valAx>
        <c:axId val="206739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3930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3'!$B$112</c:f>
              <c:strCache>
                <c:ptCount val="1"/>
                <c:pt idx="0">
                  <c:v>Burkina Faso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3'!$C$112:$F$112</c:f>
              <c:numCache>
                <c:formatCode>0.00</c:formatCode>
                <c:ptCount val="4"/>
                <c:pt idx="0">
                  <c:v>1</c:v>
                </c:pt>
                <c:pt idx="1">
                  <c:v>3</c:v>
                </c:pt>
                <c:pt idx="2">
                  <c:v>0.5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CC-F146-96A8-AB7F654835AE}"/>
            </c:ext>
          </c:extLst>
        </c:ser>
        <c:ser>
          <c:idx val="1"/>
          <c:order val="1"/>
          <c:tx>
            <c:strRef>
              <c:f>'Slide 3'!$B$113</c:f>
              <c:strCache>
                <c:ptCount val="1"/>
                <c:pt idx="0">
                  <c:v>African region 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'Slide 3'!$C$1:$F$1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3'!$C$113:$F$113</c:f>
              <c:numCache>
                <c:formatCode>0.00</c:formatCode>
                <c:ptCount val="4"/>
                <c:pt idx="0">
                  <c:v>1.488372</c:v>
                </c:pt>
                <c:pt idx="1">
                  <c:v>1.1063829999999999</c:v>
                </c:pt>
                <c:pt idx="2">
                  <c:v>1.0227269999999999</c:v>
                </c:pt>
                <c:pt idx="3">
                  <c:v>2.8372090000000001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CC-F146-96A8-AB7F654835AE}"/>
            </c:ext>
          </c:extLst>
        </c:ser>
        <c:ser>
          <c:idx val="2"/>
          <c:order val="2"/>
          <c:tx>
            <c:strRef>
              <c:f>'Slide 3'!$B$114</c:f>
              <c:strCache>
                <c:ptCount val="1"/>
                <c:pt idx="0">
                  <c:v>Low-income group average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'Slide 3'!$C$1:$F$1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3'!$C$114:$F$114</c:f>
              <c:numCache>
                <c:formatCode>0.00</c:formatCode>
                <c:ptCount val="4"/>
                <c:pt idx="0">
                  <c:v>0.65</c:v>
                </c:pt>
                <c:pt idx="1">
                  <c:v>1.2083330000000001</c:v>
                </c:pt>
                <c:pt idx="2">
                  <c:v>1.1666669999999999</c:v>
                </c:pt>
                <c:pt idx="3">
                  <c:v>2.3043480000000001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CC-F146-96A8-AB7F654835AE}"/>
            </c:ext>
          </c:extLst>
        </c:ser>
        <c:ser>
          <c:idx val="3"/>
          <c:order val="3"/>
          <c:tx>
            <c:strRef>
              <c:f>'Slide 3'!$B$115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'Slide 3'!$C$1:$F$1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3'!$C$115:$F$115</c:f>
              <c:numCache>
                <c:formatCode>0.00</c:formatCode>
                <c:ptCount val="4"/>
                <c:pt idx="0">
                  <c:v>2.5030670000000002</c:v>
                </c:pt>
                <c:pt idx="1">
                  <c:v>1.3957219999999999</c:v>
                </c:pt>
                <c:pt idx="2">
                  <c:v>2.1574589999999998</c:v>
                </c:pt>
                <c:pt idx="3">
                  <c:v>2.870787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CC-F146-96A8-AB7F654835AE}"/>
            </c:ext>
          </c:extLst>
        </c:ser>
        <c:ser>
          <c:idx val="4"/>
          <c:order val="4"/>
          <c:tx>
            <c:strRef>
              <c:f>'Slide 3'!$B$116</c:f>
              <c:strCache>
                <c:ptCount val="1"/>
                <c:pt idx="0">
                  <c:v>Top performing country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'Slide 3'!$C$1:$F$1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3'!$C$116:$F$116</c:f>
              <c:numCache>
                <c:formatCode>0.00</c:formatCode>
                <c:ptCount val="4"/>
                <c:pt idx="0">
                  <c:v>5</c:v>
                </c:pt>
                <c:pt idx="1">
                  <c:v>4.5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CC-F146-96A8-AB7F65483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5036432"/>
        <c:axId val="2075041056"/>
      </c:barChart>
      <c:catAx>
        <c:axId val="207503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041056"/>
        <c:crosses val="autoZero"/>
        <c:auto val="1"/>
        <c:lblAlgn val="ctr"/>
        <c:lblOffset val="100"/>
        <c:noMultiLvlLbl val="0"/>
      </c:catAx>
      <c:valAx>
        <c:axId val="207504105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0364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4'!$C$90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'Slide 4'!$D$1:$H$1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4'!$D$90:$H$90</c:f>
              <c:numCache>
                <c:formatCode>0.00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46-2647-AC07-259B437D8FA1}"/>
            </c:ext>
          </c:extLst>
        </c:ser>
        <c:ser>
          <c:idx val="1"/>
          <c:order val="1"/>
          <c:tx>
            <c:strRef>
              <c:f>'Slide 4'!$C$91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'Slide 4'!$D$1:$H$1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4'!$D$91:$H$91</c:f>
              <c:numCache>
                <c:formatCode>0.00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46-2647-AC07-259B437D8FA1}"/>
            </c:ext>
          </c:extLst>
        </c:ser>
        <c:ser>
          <c:idx val="2"/>
          <c:order val="2"/>
          <c:tx>
            <c:strRef>
              <c:f>'Slide 4'!$C$92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'Slide 4'!$D$1:$H$1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4'!$D$92:$H$92</c:f>
              <c:numCache>
                <c:formatCode>0.00</c:formatCode>
                <c:ptCount val="5"/>
                <c:pt idx="0">
                  <c:v>1</c:v>
                </c:pt>
                <c:pt idx="1">
                  <c:v>3</c:v>
                </c:pt>
                <c:pt idx="2">
                  <c:v>0.5</c:v>
                </c:pt>
                <c:pt idx="3">
                  <c:v>2</c:v>
                </c:pt>
                <c:pt idx="4">
                  <c:v>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46-2647-AC07-259B437D8FA1}"/>
            </c:ext>
          </c:extLst>
        </c:ser>
        <c:ser>
          <c:idx val="3"/>
          <c:order val="3"/>
          <c:tx>
            <c:strRef>
              <c:f>'Slide 4'!$C$93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4'!$D$1:$H$1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4'!$D$93:$H$93</c:f>
              <c:numCache>
                <c:formatCode>0.00</c:formatCode>
                <c:ptCount val="5"/>
                <c:pt idx="0">
                  <c:v>1</c:v>
                </c:pt>
                <c:pt idx="1">
                  <c:v>3</c:v>
                </c:pt>
                <c:pt idx="2">
                  <c:v>0.5</c:v>
                </c:pt>
                <c:pt idx="3">
                  <c:v>2</c:v>
                </c:pt>
                <c:pt idx="4">
                  <c:v>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46-2647-AC07-259B437D8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2186848"/>
        <c:axId val="2082191520"/>
      </c:barChart>
      <c:catAx>
        <c:axId val="208218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2191520"/>
        <c:crosses val="autoZero"/>
        <c:auto val="1"/>
        <c:lblAlgn val="ctr"/>
        <c:lblOffset val="100"/>
        <c:noMultiLvlLbl val="0"/>
      </c:catAx>
      <c:valAx>
        <c:axId val="208219152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21868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8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1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1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1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11/1/21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8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1.11.21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11274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1.11.21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41295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6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7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7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obacconomics" TargetMode="External"/><Relationship Id="rId7" Type="http://schemas.openxmlformats.org/officeDocument/2006/relationships/chart" Target="../charts/chart1.xml"/><Relationship Id="rId2" Type="http://schemas.openxmlformats.org/officeDocument/2006/relationships/hyperlink" Target="http://www.tobacconomics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s://tobacconomics.org/cigarette-tax-scorecar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obacconomics" TargetMode="External"/><Relationship Id="rId7" Type="http://schemas.openxmlformats.org/officeDocument/2006/relationships/chart" Target="../charts/chart2.xml"/><Relationship Id="rId2" Type="http://schemas.openxmlformats.org/officeDocument/2006/relationships/hyperlink" Target="http://www.tobacconomics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s://tobacconomics.org/cigarette-tax-scorecar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obacconomics" TargetMode="External"/><Relationship Id="rId7" Type="http://schemas.openxmlformats.org/officeDocument/2006/relationships/chart" Target="../charts/chart3.xml"/><Relationship Id="rId2" Type="http://schemas.openxmlformats.org/officeDocument/2006/relationships/hyperlink" Target="http://www.tobacconomics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s://tobacconomics.org/cigarette-tax-scorecar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obacconomics" TargetMode="External"/><Relationship Id="rId7" Type="http://schemas.openxmlformats.org/officeDocument/2006/relationships/chart" Target="../charts/chart4.xml"/><Relationship Id="rId2" Type="http://schemas.openxmlformats.org/officeDocument/2006/relationships/hyperlink" Target="http://www.tobacconomics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s://tobacconomics.org/cigarette-tax-scorecar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531962" y="6460982"/>
            <a:ext cx="7128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sz="1400" dirty="0">
                <a:solidFill>
                  <a:srgbClr val="E57C23"/>
                </a:solidFill>
                <a:cs typeface="Arial" charset="0"/>
                <a:hlinkClick r:id="rId2"/>
              </a:rPr>
              <a:t>www.tobacconomics.org</a:t>
            </a:r>
            <a:r>
              <a:rPr lang="en-US" sz="1400" dirty="0">
                <a:solidFill>
                  <a:srgbClr val="E57C23"/>
                </a:solidFill>
                <a:cs typeface="Arial" charset="0"/>
              </a:rPr>
              <a:t> | </a:t>
            </a:r>
            <a:r>
              <a:rPr lang="en-US" sz="1400" dirty="0">
                <a:solidFill>
                  <a:srgbClr val="E57C23"/>
                </a:solidFill>
                <a:cs typeface="Arial" charset="0"/>
                <a:hlinkClick r:id="rId3"/>
              </a:rPr>
              <a:t>@tobacconomics</a:t>
            </a:r>
            <a:r>
              <a:rPr lang="en-US" sz="1400" dirty="0">
                <a:solidFill>
                  <a:srgbClr val="E57C23"/>
                </a:solidFill>
                <a:cs typeface="Arial" charset="0"/>
              </a:rPr>
              <a:t> | </a:t>
            </a:r>
            <a:r>
              <a:rPr lang="en-US" sz="1400" dirty="0">
                <a:solidFill>
                  <a:srgbClr val="E57C23"/>
                </a:solidFill>
                <a:cs typeface="Arial" charset="0"/>
                <a:hlinkClick r:id="rId4"/>
              </a:rPr>
              <a:t>Tobacconomics Cigarette Tax Scorecard</a:t>
            </a:r>
            <a:endParaRPr lang="en-US" sz="1400" dirty="0">
              <a:solidFill>
                <a:srgbClr val="E57C23"/>
              </a:solidFill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EF891E"/>
                </a:solidFill>
                <a:latin typeface="Georgia" charset="0"/>
                <a:ea typeface="Georgia" charset="0"/>
                <a:cs typeface="Georgia" charset="0"/>
              </a:rPr>
              <a:t>Cigarette tax policies in Burkina Faso, 2020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lvl="1"/>
            <a:r>
              <a:rPr lang="en-US" sz="1600" dirty="0">
                <a:solidFill>
                  <a:srgbClr val="344E74"/>
                </a:solidFill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Burkina Faso’s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/>
            <a:r>
              <a:rPr lang="en-US" sz="1600" dirty="0">
                <a:solidFill>
                  <a:srgbClr val="344E74"/>
                </a:solidFill>
                <a:latin typeface="Calibri" charset="0"/>
                <a:ea typeface="Calibri" charset="0"/>
                <a:cs typeface="Calibri" charset="0"/>
              </a:rPr>
              <a:t>The scores reflect the current strengths and opportunities in Burkina Faso to further </a:t>
            </a:r>
            <a:r>
              <a:rPr lang="en-US" sz="1600" b="1" dirty="0">
                <a:solidFill>
                  <a:srgbClr val="344E74"/>
                </a:solidFill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lang="en-US" sz="1600" dirty="0">
                <a:solidFill>
                  <a:srgbClr val="344E74"/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1600" b="1" dirty="0">
                <a:solidFill>
                  <a:srgbClr val="344E74"/>
                </a:solidFill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lang="en-US" sz="1600" dirty="0">
                <a:solidFill>
                  <a:srgbClr val="344E74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337" y="5305203"/>
            <a:ext cx="1012015" cy="13096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952090" y="2405402"/>
            <a:ext cx="1758387" cy="6096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algn="ctr"/>
            <a:r>
              <a:rPr lang="en-US" sz="15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lang="en-US" sz="15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15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9145406" y="1854379"/>
            <a:ext cx="1029263" cy="1826370"/>
          </a:xfrm>
          <a:prstGeom prst="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BBFFBE9-55F8-EA4E-ACFF-AD5AB248F7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511642"/>
              </p:ext>
            </p:extLst>
          </p:nvPr>
        </p:nvGraphicFramePr>
        <p:xfrm>
          <a:off x="1524000" y="1657991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6947380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EF891E"/>
                </a:solidFill>
                <a:latin typeface="Georgia" charset="0"/>
                <a:ea typeface="Georgia" charset="0"/>
                <a:cs typeface="Georgia" charset="0"/>
              </a:rPr>
              <a:t>How does Burkina Faso compare to other countries?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lvl="1"/>
            <a:r>
              <a:rPr lang="en-US" sz="1700" dirty="0">
                <a:solidFill>
                  <a:srgbClr val="344E74"/>
                </a:solidFill>
                <a:latin typeface="Calibri" charset="0"/>
                <a:ea typeface="Calibri" charset="0"/>
                <a:cs typeface="Calibri" charset="0"/>
              </a:rPr>
              <a:t>Burkina Faso’s overall score in 2020 is compared to the average overall scores in its region, income group, the world, and top performers. </a:t>
            </a:r>
          </a:p>
        </p:txBody>
      </p:sp>
      <p:sp>
        <p:nvSpPr>
          <p:cNvPr id="28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531962" y="6460982"/>
            <a:ext cx="7128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sz="1400" dirty="0">
                <a:solidFill>
                  <a:srgbClr val="E57C23"/>
                </a:solidFill>
                <a:cs typeface="Arial" charset="0"/>
                <a:hlinkClick r:id="rId2"/>
              </a:rPr>
              <a:t>www.tobacconomics.org</a:t>
            </a:r>
            <a:r>
              <a:rPr lang="en-US" sz="1400" dirty="0">
                <a:solidFill>
                  <a:srgbClr val="E57C23"/>
                </a:solidFill>
                <a:cs typeface="Arial" charset="0"/>
              </a:rPr>
              <a:t> | </a:t>
            </a:r>
            <a:r>
              <a:rPr lang="en-US" sz="1400" dirty="0">
                <a:solidFill>
                  <a:srgbClr val="E57C23"/>
                </a:solidFill>
                <a:cs typeface="Arial" charset="0"/>
                <a:hlinkClick r:id="rId3"/>
              </a:rPr>
              <a:t>@tobacconomics</a:t>
            </a:r>
            <a:r>
              <a:rPr lang="en-US" sz="1400" dirty="0">
                <a:solidFill>
                  <a:srgbClr val="E57C23"/>
                </a:solidFill>
                <a:cs typeface="Arial" charset="0"/>
              </a:rPr>
              <a:t> | </a:t>
            </a:r>
            <a:r>
              <a:rPr lang="en-US" sz="1400" dirty="0">
                <a:solidFill>
                  <a:srgbClr val="E57C23"/>
                </a:solidFill>
                <a:cs typeface="Arial" charset="0"/>
                <a:hlinkClick r:id="rId4"/>
              </a:rPr>
              <a:t>Tobacconomics Cigarette Tax Scorecard</a:t>
            </a:r>
            <a:endParaRPr lang="en-US" sz="1400" dirty="0">
              <a:solidFill>
                <a:srgbClr val="E57C23"/>
              </a:solidFill>
              <a:cs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337" y="5305203"/>
            <a:ext cx="1012015" cy="13096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5FD26A7-343E-F742-9426-CC00957529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920583"/>
              </p:ext>
            </p:extLst>
          </p:nvPr>
        </p:nvGraphicFramePr>
        <p:xfrm>
          <a:off x="1732547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599727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EF891E"/>
                </a:solidFill>
                <a:latin typeface="Georgia" charset="0"/>
                <a:ea typeface="Georgia" charset="0"/>
                <a:cs typeface="Georgia" charset="0"/>
              </a:rPr>
              <a:t>How does Burkina Faso compare to other countries?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lvl="1"/>
            <a:r>
              <a:rPr lang="en-US" sz="1700" dirty="0">
                <a:solidFill>
                  <a:srgbClr val="344E74"/>
                </a:solidFill>
                <a:latin typeface="Calibri" charset="0"/>
                <a:ea typeface="Calibri" charset="0"/>
                <a:cs typeface="Calibri" charset="0"/>
              </a:rPr>
              <a:t>The components of Burkina Faso’s score in 2020 are compared to component scores in the region, income group, world, and top performers.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62655" y="1228527"/>
            <a:ext cx="2235200" cy="8822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CIGARETTE PRICE AND TAX SHARE </a:t>
            </a:r>
            <a:r>
              <a:rPr lang="en-US" sz="15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require the most improvement.</a:t>
            </a:r>
          </a:p>
        </p:txBody>
      </p:sp>
      <p:sp>
        <p:nvSpPr>
          <p:cNvPr id="19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531962" y="6460982"/>
            <a:ext cx="7128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sz="1400" dirty="0">
                <a:solidFill>
                  <a:srgbClr val="E57C23"/>
                </a:solidFill>
                <a:cs typeface="Arial" charset="0"/>
                <a:hlinkClick r:id="rId2"/>
              </a:rPr>
              <a:t>www.tobacconomics.org</a:t>
            </a:r>
            <a:r>
              <a:rPr lang="en-US" sz="1400" dirty="0">
                <a:solidFill>
                  <a:srgbClr val="E57C23"/>
                </a:solidFill>
                <a:cs typeface="Arial" charset="0"/>
              </a:rPr>
              <a:t> | </a:t>
            </a:r>
            <a:r>
              <a:rPr lang="en-US" sz="1400" dirty="0">
                <a:solidFill>
                  <a:srgbClr val="E57C23"/>
                </a:solidFill>
                <a:cs typeface="Arial" charset="0"/>
                <a:hlinkClick r:id="rId3"/>
              </a:rPr>
              <a:t>@tobacconomics</a:t>
            </a:r>
            <a:r>
              <a:rPr lang="en-US" sz="1400" dirty="0">
                <a:solidFill>
                  <a:srgbClr val="E57C23"/>
                </a:solidFill>
                <a:cs typeface="Arial" charset="0"/>
              </a:rPr>
              <a:t> | </a:t>
            </a:r>
            <a:r>
              <a:rPr lang="en-US" sz="1400" dirty="0">
                <a:solidFill>
                  <a:srgbClr val="E57C23"/>
                </a:solidFill>
                <a:cs typeface="Arial" charset="0"/>
                <a:hlinkClick r:id="rId4"/>
              </a:rPr>
              <a:t>Tobacconomics Cigarette Tax Scorecard</a:t>
            </a:r>
            <a:endParaRPr lang="en-US" sz="1400" dirty="0">
              <a:solidFill>
                <a:srgbClr val="E57C23"/>
              </a:solidFill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337" y="5305203"/>
            <a:ext cx="1012015" cy="13096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E15FA08-3D4C-524C-A6BC-6E5517710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319474"/>
              </p:ext>
            </p:extLst>
          </p:nvPr>
        </p:nvGraphicFramePr>
        <p:xfrm>
          <a:off x="1533797" y="1290748"/>
          <a:ext cx="912440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417991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EF891E"/>
                </a:solidFill>
                <a:latin typeface="Georgia" charset="0"/>
                <a:ea typeface="Georgia" charset="0"/>
                <a:cs typeface="Georgia" charset="0"/>
              </a:rPr>
              <a:t>Burkina Faso’s cigarette tax policies over time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34950" y="715573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lvl="1"/>
            <a:r>
              <a:rPr lang="en-US" sz="1600" dirty="0">
                <a:solidFill>
                  <a:srgbClr val="344E74"/>
                </a:solidFill>
                <a:latin typeface="Calibri" charset="0"/>
                <a:ea typeface="Calibri" charset="0"/>
                <a:cs typeface="Calibri" charset="0"/>
              </a:rPr>
              <a:t>Burkina Faso’s overall score remained constant from 2018 to 2020</a:t>
            </a:r>
            <a:r>
              <a:rPr lang="en-US" sz="1600" b="1" dirty="0">
                <a:solidFill>
                  <a:srgbClr val="344E74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531962" y="6460982"/>
            <a:ext cx="7128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sz="1400" dirty="0">
                <a:solidFill>
                  <a:srgbClr val="E57C23"/>
                </a:solidFill>
                <a:cs typeface="Arial" charset="0"/>
                <a:hlinkClick r:id="rId2"/>
              </a:rPr>
              <a:t>www.tobacconomics.org</a:t>
            </a:r>
            <a:r>
              <a:rPr lang="en-US" sz="1400" dirty="0">
                <a:solidFill>
                  <a:srgbClr val="E57C23"/>
                </a:solidFill>
                <a:cs typeface="Arial" charset="0"/>
              </a:rPr>
              <a:t> | </a:t>
            </a:r>
            <a:r>
              <a:rPr lang="en-US" sz="1400" dirty="0">
                <a:solidFill>
                  <a:srgbClr val="E57C23"/>
                </a:solidFill>
                <a:cs typeface="Arial" charset="0"/>
                <a:hlinkClick r:id="rId3"/>
              </a:rPr>
              <a:t>@tobacconomics</a:t>
            </a:r>
            <a:r>
              <a:rPr lang="en-US" sz="1400" dirty="0">
                <a:solidFill>
                  <a:srgbClr val="E57C23"/>
                </a:solidFill>
                <a:cs typeface="Arial" charset="0"/>
              </a:rPr>
              <a:t> | </a:t>
            </a:r>
            <a:r>
              <a:rPr lang="en-US" sz="1400" dirty="0">
                <a:solidFill>
                  <a:srgbClr val="E57C23"/>
                </a:solidFill>
                <a:cs typeface="Arial" charset="0"/>
                <a:hlinkClick r:id="rId4"/>
              </a:rPr>
              <a:t>Tobacconomics Cigarette Tax Scorecard</a:t>
            </a:r>
            <a:endParaRPr lang="en-US" sz="1400" dirty="0">
              <a:solidFill>
                <a:srgbClr val="E57C23"/>
              </a:solidFill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337" y="5305203"/>
            <a:ext cx="1012015" cy="13096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19D22FF-A66D-4940-800D-FD0D4FAB1C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313033"/>
              </p:ext>
            </p:extLst>
          </p:nvPr>
        </p:nvGraphicFramePr>
        <p:xfrm>
          <a:off x="1524000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706281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27877</TotalTime>
  <Words>206</Words>
  <Application>Microsoft Macintosh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Georgia</vt:lpstr>
      <vt:lpstr>tobacconomics1</vt:lpstr>
      <vt:lpstr>Cigarette tax policies in Burkina Faso, 2020</vt:lpstr>
      <vt:lpstr>How does Burkina Faso compare to other countries?</vt:lpstr>
      <vt:lpstr>How does Burkina Faso compare to other countries?</vt:lpstr>
      <vt:lpstr>Burkina Faso’s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Cigarette Tax Policies in Albania</dc:title>
  <dc:creator>Margaret Dorokhina</dc:creator>
  <cp:lastModifiedBy>Smith, Mareda</cp:lastModifiedBy>
  <cp:revision>107</cp:revision>
  <dcterms:created xsi:type="dcterms:W3CDTF">2021-03-11T19:43:37Z</dcterms:created>
  <dcterms:modified xsi:type="dcterms:W3CDTF">2021-11-01T20:26:49Z</dcterms:modified>
</cp:coreProperties>
</file>